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17_12BBAF12.xml" ContentType="application/vnd.ms-powerpoint.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7" r:id="rId2"/>
    <p:sldId id="269" r:id="rId3"/>
    <p:sldId id="281" r:id="rId4"/>
    <p:sldId id="258" r:id="rId5"/>
    <p:sldId id="270" r:id="rId6"/>
    <p:sldId id="271" r:id="rId7"/>
    <p:sldId id="273" r:id="rId8"/>
    <p:sldId id="274" r:id="rId9"/>
    <p:sldId id="279" r:id="rId10"/>
    <p:sldId id="282" r:id="rId11"/>
    <p:sldId id="277" r:id="rId12"/>
    <p:sldId id="278" r:id="rId13"/>
    <p:sldId id="275" r:id="rId14"/>
    <p:sldId id="266" r:id="rId15"/>
    <p:sldId id="280" r:id="rId16"/>
    <p:sldId id="268" r:id="rId17"/>
    <p:sldId id="285" r:id="rId18"/>
    <p:sldId id="284" r:id="rId19"/>
    <p:sldId id="283" r:id="rId20"/>
    <p:sldId id="286" r:id="rId21"/>
  </p:sldIdLst>
  <p:sldSz cx="9144000" cy="5143500" type="screen16x9"/>
  <p:notesSz cx="6858000" cy="9144000"/>
  <p:embeddedFontLst>
    <p:embeddedFont>
      <p:font typeface="Cambria Math" panose="02040503050406030204" pitchFamily="18" charset="0"/>
      <p:regular r:id="rId23"/>
    </p:embeddedFont>
    <p:embeddedFont>
      <p:font typeface="Inter" panose="020B0604020202020204" charset="0"/>
      <p:regular r:id="rId24"/>
      <p:bold r:id="rId25"/>
      <p:italic r:id="rId26"/>
      <p:boldItalic r:id="rId27"/>
    </p:embeddedFont>
    <p:embeddedFont>
      <p:font typeface="Inter ExtraBold" panose="020B0604020202020204" charset="0"/>
      <p:bold r:id="rId28"/>
      <p:boldItalic r:id="rId29"/>
    </p:embeddedFont>
    <p:embeddedFont>
      <p:font typeface="Inter SemiBold" panose="020B0604020202020204" charset="0"/>
      <p:regular r:id="rId30"/>
      <p:bold r:id="rId31"/>
      <p:italic r:id="rId32"/>
      <p:boldItalic r:id="rId33"/>
    </p:embeddedFont>
    <p:embeddedFont>
      <p:font typeface="Montserrat" panose="00000500000000000000" pitchFamily="2" charset="-52"/>
      <p:regular r:id="rId34"/>
      <p:bold r:id="rId35"/>
      <p:italic r:id="rId36"/>
      <p:boldItalic r:id="rId37"/>
    </p:embeddedFont>
    <p:embeddedFont>
      <p:font typeface="Montserrat ExtraBold" panose="00000900000000000000" pitchFamily="50" charset="-52"/>
      <p:bold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597" userDrawn="1">
          <p15:clr>
            <a:srgbClr val="A4A3A4"/>
          </p15:clr>
        </p15:guide>
        <p15:guide id="2" pos="2880">
          <p15:clr>
            <a:srgbClr val="A4A3A4"/>
          </p15:clr>
        </p15:guide>
        <p15:guide id="3" orient="horz" pos="680">
          <p15:clr>
            <a:srgbClr val="747775"/>
          </p15:clr>
        </p15:guide>
        <p15:guide id="4" orient="horz" pos="820">
          <p15:clr>
            <a:srgbClr val="747775"/>
          </p15:clr>
        </p15:guide>
        <p15:guide id="5" orient="horz" pos="386">
          <p15:clr>
            <a:srgbClr val="747775"/>
          </p15:clr>
        </p15:guide>
        <p15:guide id="6" pos="170">
          <p15:clr>
            <a:srgbClr val="747775"/>
          </p15:clr>
        </p15:guide>
        <p15:guide id="7" pos="559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83E0743-6FF2-B538-9658-E9B751B90411}" name="Nika Bel" initials="NB" userId="019ac9b2ebcd62ba" providerId="Windows Live"/>
  <p188:author id="{E00BC55A-2A68-EA33-E62E-7F088E5D755D}" name="Pavels Mikhailovs" initials="PM" userId="2c9812c86a597512"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007" autoAdjust="0"/>
  </p:normalViewPr>
  <p:slideViewPr>
    <p:cSldViewPr snapToGrid="0">
      <p:cViewPr varScale="1">
        <p:scale>
          <a:sx n="90" d="100"/>
          <a:sy n="90" d="100"/>
        </p:scale>
        <p:origin x="1234" y="67"/>
      </p:cViewPr>
      <p:guideLst>
        <p:guide orient="horz" pos="1597"/>
        <p:guide pos="2880"/>
        <p:guide orient="horz" pos="680"/>
        <p:guide orient="horz" pos="820"/>
        <p:guide orient="horz" pos="386"/>
        <p:guide pos="170"/>
        <p:guide pos="559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s>
</file>

<file path=ppt/comments/modernComment_117_12BBAF12.xml><?xml version="1.0" encoding="utf-8"?>
<p188:cmLst xmlns:a="http://schemas.openxmlformats.org/drawingml/2006/main" xmlns:r="http://schemas.openxmlformats.org/officeDocument/2006/relationships" xmlns:p188="http://schemas.microsoft.com/office/powerpoint/2018/8/main">
  <p188:cm id="{004BF141-0664-4D11-A7DE-68E737DF2FDA}" authorId="{E00BC55A-2A68-EA33-E62E-7F088E5D755D}" status="resolved" created="2025-10-15T03:45:40.058" complete="100000">
    <ac:txMkLst xmlns:ac="http://schemas.microsoft.com/office/drawing/2013/main/command">
      <pc:docMk xmlns:pc="http://schemas.microsoft.com/office/powerpoint/2013/main/command"/>
      <pc:sldMk xmlns:pc="http://schemas.microsoft.com/office/powerpoint/2013/main/command" cId="314289938" sldId="279"/>
      <ac:spMk id="16" creationId="{13AE3DE9-C44D-181E-BA77-E2F455A368C2}"/>
      <ac:txMk cp="109" len="9">
        <ac:context len="281" hash="1892290042"/>
      </ac:txMk>
    </ac:txMkLst>
    <p188:pos x="4881121" y="525130"/>
    <p188:txBody>
      <a:bodyPr/>
      <a:lstStyle/>
      <a:p>
        <a:r>
          <a:rPr lang="ru-RU"/>
          <a:t>Что за "структура 4х4"? Не очень понял… вот эта "структуру 4х4" немного путает. Мб просто убрать это, написать в роде:
"...алгоритмы ML, 4-х портовую структуру с 4 многомодовыми интерферометрами и 3 фазовращателями (сокращенно - структура 4х4)".
Также сюда можно добавить картинку для сцепления твоей речи с визуальным образом</a:t>
        </a:r>
      </a:p>
    </p188:txBody>
  </p188:cm>
  <p188:cm id="{6AA0FC1F-7587-409D-98AD-4013D6EC9E17}" authorId="{E00BC55A-2A68-EA33-E62E-7F088E5D755D}" status="resolved" created="2025-10-15T04:22:23.709" complete="100000">
    <ac:txMkLst xmlns:ac="http://schemas.microsoft.com/office/drawing/2013/main/command">
      <pc:docMk xmlns:pc="http://schemas.microsoft.com/office/powerpoint/2013/main/command"/>
      <pc:sldMk xmlns:pc="http://schemas.microsoft.com/office/powerpoint/2013/main/command" cId="314289938" sldId="279"/>
      <ac:spMk id="5" creationId="{784D9136-97D7-77CA-DD71-5EE5F2B64981}"/>
      <ac:txMk cp="0" len="6">
        <ac:context len="377" hash="2931051585"/>
      </ac:txMk>
    </ac:txMkLst>
    <p188:pos x="857761" y="283210"/>
    <p188:txBody>
      <a:bodyPr/>
      <a:lstStyle/>
      <a:p>
        <a:r>
          <a:rPr lang="ru-RU"/>
          <a:t>Будет очень выгодно смотреться, если еще и задачи написать. Чтобы слушателей сложилась в картинке последовательность действий в твоем исследовании. Я накидал задачи как сам понял, не суди строго)</a:t>
        </a:r>
      </a:p>
    </p188:txBody>
    <p188:extLst>
      <p:ext xmlns:p="http://schemas.openxmlformats.org/presentationml/2006/main" uri="{57CB4572-C831-44C2-8A1C-0ADB6CCDFE69}">
        <p223:reactions xmlns:p223="http://schemas.microsoft.com/office/powerpoint/2022/03/main">
          <p223:rxn type="👍">
            <p223:instance time="2025-10-15T05:58:06.904" authorId="{383E0743-6FF2-B538-9658-E9B751B90411}"/>
          </p223:rxn>
        </p223:reactions>
      </p:ext>
    </p188:extLst>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290.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80.png>
</file>

<file path=ppt/media/image39.png>
</file>

<file path=ppt/media/image4.jpg>
</file>

<file path=ppt/media/image4.png>
</file>

<file path=ppt/media/image40.png>
</file>

<file path=ppt/media/image41.png>
</file>

<file path=ppt/media/image42.png>
</file>

<file path=ppt/media/image43.png>
</file>

<file path=ppt/media/image44.png>
</file>

<file path=ppt/media/image45.jpeg>
</file>

<file path=ppt/media/image46.png>
</file>

<file path=ppt/media/image47.png>
</file>

<file path=ppt/media/image48.png>
</file>

<file path=ppt/media/image49.png>
</file>

<file path=ppt/media/image5.jp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260ca031290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260ca031290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a:extLst>
            <a:ext uri="{FF2B5EF4-FFF2-40B4-BE49-F238E27FC236}">
              <a16:creationId xmlns:a16="http://schemas.microsoft.com/office/drawing/2014/main" id="{0B6F9835-C387-8D6A-1847-D7190134BC1A}"/>
            </a:ext>
          </a:extLst>
        </p:cNvPr>
        <p:cNvGrpSpPr/>
        <p:nvPr/>
      </p:nvGrpSpPr>
      <p:grpSpPr>
        <a:xfrm>
          <a:off x="0" y="0"/>
          <a:ext cx="0" cy="0"/>
          <a:chOff x="0" y="0"/>
          <a:chExt cx="0" cy="0"/>
        </a:xfrm>
      </p:grpSpPr>
      <p:sp>
        <p:nvSpPr>
          <p:cNvPr id="63" name="Google Shape;63;g260ca031290_0_64:notes">
            <a:extLst>
              <a:ext uri="{FF2B5EF4-FFF2-40B4-BE49-F238E27FC236}">
                <a16:creationId xmlns:a16="http://schemas.microsoft.com/office/drawing/2014/main" id="{AE4E96E8-8BBB-6D62-00FB-297B783DCC8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ca031290_0_64:notes">
            <a:extLst>
              <a:ext uri="{FF2B5EF4-FFF2-40B4-BE49-F238E27FC236}">
                <a16:creationId xmlns:a16="http://schemas.microsoft.com/office/drawing/2014/main" id="{EDD888EA-E7A5-3B57-B94F-32C21DBFAA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570713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a:extLst>
            <a:ext uri="{FF2B5EF4-FFF2-40B4-BE49-F238E27FC236}">
              <a16:creationId xmlns:a16="http://schemas.microsoft.com/office/drawing/2014/main" id="{6CC0CAA0-8B49-4F83-687C-B88F46B7A9A1}"/>
            </a:ext>
          </a:extLst>
        </p:cNvPr>
        <p:cNvGrpSpPr/>
        <p:nvPr/>
      </p:nvGrpSpPr>
      <p:grpSpPr>
        <a:xfrm>
          <a:off x="0" y="0"/>
          <a:ext cx="0" cy="0"/>
          <a:chOff x="0" y="0"/>
          <a:chExt cx="0" cy="0"/>
        </a:xfrm>
      </p:grpSpPr>
      <p:sp>
        <p:nvSpPr>
          <p:cNvPr id="63" name="Google Shape;63;g260ca031290_0_64:notes">
            <a:extLst>
              <a:ext uri="{FF2B5EF4-FFF2-40B4-BE49-F238E27FC236}">
                <a16:creationId xmlns:a16="http://schemas.microsoft.com/office/drawing/2014/main" id="{210FF0D9-AA91-CDE3-E10D-4605781E1B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ca031290_0_64:notes">
            <a:extLst>
              <a:ext uri="{FF2B5EF4-FFF2-40B4-BE49-F238E27FC236}">
                <a16:creationId xmlns:a16="http://schemas.microsoft.com/office/drawing/2014/main" id="{1F7CD055-A391-D9E0-005C-588B5C5111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426984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60ca031290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60ca031290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a:extLst>
            <a:ext uri="{FF2B5EF4-FFF2-40B4-BE49-F238E27FC236}">
              <a16:creationId xmlns:a16="http://schemas.microsoft.com/office/drawing/2014/main" id="{F686C6FE-C6E3-4F70-11DB-4523A34C1476}"/>
            </a:ext>
          </a:extLst>
        </p:cNvPr>
        <p:cNvGrpSpPr/>
        <p:nvPr/>
      </p:nvGrpSpPr>
      <p:grpSpPr>
        <a:xfrm>
          <a:off x="0" y="0"/>
          <a:ext cx="0" cy="0"/>
          <a:chOff x="0" y="0"/>
          <a:chExt cx="0" cy="0"/>
        </a:xfrm>
      </p:grpSpPr>
      <p:sp>
        <p:nvSpPr>
          <p:cNvPr id="63" name="Google Shape;63;g260ca031290_0_64:notes">
            <a:extLst>
              <a:ext uri="{FF2B5EF4-FFF2-40B4-BE49-F238E27FC236}">
                <a16:creationId xmlns:a16="http://schemas.microsoft.com/office/drawing/2014/main" id="{88C8725C-E507-59DB-E2F4-2EA2EF8548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ca031290_0_64:notes">
            <a:extLst>
              <a:ext uri="{FF2B5EF4-FFF2-40B4-BE49-F238E27FC236}">
                <a16:creationId xmlns:a16="http://schemas.microsoft.com/office/drawing/2014/main" id="{BE7AB658-5690-D2BB-6845-79FDD78C88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390724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60ca031290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60ca031290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a:extLst>
            <a:ext uri="{FF2B5EF4-FFF2-40B4-BE49-F238E27FC236}">
              <a16:creationId xmlns:a16="http://schemas.microsoft.com/office/drawing/2014/main" id="{F17BE9A9-EE89-ECAE-1C6B-34D8A665EF4A}"/>
            </a:ext>
          </a:extLst>
        </p:cNvPr>
        <p:cNvGrpSpPr/>
        <p:nvPr/>
      </p:nvGrpSpPr>
      <p:grpSpPr>
        <a:xfrm>
          <a:off x="0" y="0"/>
          <a:ext cx="0" cy="0"/>
          <a:chOff x="0" y="0"/>
          <a:chExt cx="0" cy="0"/>
        </a:xfrm>
      </p:grpSpPr>
      <p:sp>
        <p:nvSpPr>
          <p:cNvPr id="63" name="Google Shape;63;g260ca031290_0_64:notes">
            <a:extLst>
              <a:ext uri="{FF2B5EF4-FFF2-40B4-BE49-F238E27FC236}">
                <a16:creationId xmlns:a16="http://schemas.microsoft.com/office/drawing/2014/main" id="{289CC8DF-E009-13BC-5022-838BF88719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ca031290_0_64:notes">
            <a:extLst>
              <a:ext uri="{FF2B5EF4-FFF2-40B4-BE49-F238E27FC236}">
                <a16:creationId xmlns:a16="http://schemas.microsoft.com/office/drawing/2014/main" id="{40E3FE37-7886-A299-1664-1840254CFD8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90598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60ca031290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ca031290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Ни для кого не секрет, что достижения в области глубокого обучения позволили исследователям из различных дисциплин достичь того, что когда-то казалось невообразимым: распознавание пешеходов и автоматическая навигация, диагностика заболеваний и разработка лекарств, генерация видео и произведений. Однако, несмотря на все достижения, современные вычислительные системы, основанные на электронных процессорах, сталкиваются с разочаровывающей реальностью: физические свойства </a:t>
            </a:r>
            <a:r>
              <a:rPr lang="ru-RU" u="sng" dirty="0"/>
              <a:t>транзисторной технологии</a:t>
            </a:r>
            <a:r>
              <a:rPr lang="ru-RU" dirty="0"/>
              <a:t> ограничивают вычислительную производительность и масштабируемость чипов.</a:t>
            </a:r>
            <a:endParaRPr lang="en-US" dirty="0"/>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Постоянный рост размеров нейронных сетей требует значительных аппаратных ресурсов. Например, полная версия GPT-3 имеет емкость 175 миллиардов обучаемых параметров, что требует более тысячи современных графических процессоров NVIDIA A100 с потреблением электроэнергии около 5 миллионов долларов.</a:t>
            </a:r>
            <a:endParaRPr lang="en-US" dirty="0"/>
          </a:p>
          <a:p>
            <a:pPr marL="0" lvl="0" indent="0" algn="l" rtl="0">
              <a:spcBef>
                <a:spcPts val="0"/>
              </a:spcBef>
              <a:spcAft>
                <a:spcPts val="0"/>
              </a:spcAft>
              <a:buNone/>
            </a:pPr>
            <a:r>
              <a:rPr lang="ru-RU" dirty="0"/>
              <a:t>Когда на электронные процессоры возлагаются вычислительно-емкие задачи, например, задачи глубокого обучения, они поглощают огромное количество энергии. </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ru-RU" dirty="0"/>
              <a:t>Что касается закона Мура, то здесь производство полупроводниковых электронных процессоров на основе транзисторов на текущий момент встречает физические ограничения уменьшения размеров транзисторов до почти атомных размеров и квантовые эффекты, такие как туннелирование электронов, что делает дальнейшую миниатюризацию чрезвычайно сложной. Кроме того, масштабирование систем для решения все более сложных задач сопряжено с непомерными затратами.</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a:extLst>
            <a:ext uri="{FF2B5EF4-FFF2-40B4-BE49-F238E27FC236}">
              <a16:creationId xmlns:a16="http://schemas.microsoft.com/office/drawing/2014/main" id="{6EB8EA1D-928B-7850-96A2-EA54454BC09B}"/>
            </a:ext>
          </a:extLst>
        </p:cNvPr>
        <p:cNvGrpSpPr/>
        <p:nvPr/>
      </p:nvGrpSpPr>
      <p:grpSpPr>
        <a:xfrm>
          <a:off x="0" y="0"/>
          <a:ext cx="0" cy="0"/>
          <a:chOff x="0" y="0"/>
          <a:chExt cx="0" cy="0"/>
        </a:xfrm>
      </p:grpSpPr>
      <p:sp>
        <p:nvSpPr>
          <p:cNvPr id="63" name="Google Shape;63;g260ca031290_0_64:notes">
            <a:extLst>
              <a:ext uri="{FF2B5EF4-FFF2-40B4-BE49-F238E27FC236}">
                <a16:creationId xmlns:a16="http://schemas.microsoft.com/office/drawing/2014/main" id="{89851727-C63F-5F8D-4610-3DABEA29C77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ca031290_0_64:notes">
            <a:extLst>
              <a:ext uri="{FF2B5EF4-FFF2-40B4-BE49-F238E27FC236}">
                <a16:creationId xmlns:a16="http://schemas.microsoft.com/office/drawing/2014/main" id="{0DB40201-ECB3-A5F5-8FCB-BDDF5D9FFC0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В последние годы было показано, что интегральные фотонные нейронные сети демонстрируют ускорение процессов обучения глубоких нейронных сетей, обеспечивая сверхвысокую скорость до 10</a:t>
            </a:r>
            <a:r>
              <a:rPr lang="en-US" dirty="0"/>
              <a:t>^12 </a:t>
            </a:r>
            <a:r>
              <a:rPr lang="ru-RU" dirty="0"/>
              <a:t>операций умножения-накопления в секунду и сверхнизкое энергопотребление </a:t>
            </a:r>
            <a:r>
              <a:rPr lang="en-US" dirty="0"/>
              <a:t>(</a:t>
            </a:r>
            <a:r>
              <a:rPr lang="ru-RU" dirty="0"/>
              <a:t>до</a:t>
            </a:r>
            <a:r>
              <a:rPr lang="en-US" dirty="0"/>
              <a:t> 10</a:t>
            </a:r>
            <a:r>
              <a:rPr lang="ru-RU" dirty="0"/>
              <a:t> </a:t>
            </a:r>
            <a:r>
              <a:rPr lang="ru-RU" dirty="0" err="1"/>
              <a:t>нановатт</a:t>
            </a:r>
            <a:r>
              <a:rPr lang="ru-RU" dirty="0"/>
              <a:t> на один компонент). Между тем, растущие технические достижения, включая зрелость производства и лучшую миниатюризацию, быстро продвигают развитие фотонных нейронных сетей.</a:t>
            </a:r>
            <a:endParaRPr dirty="0"/>
          </a:p>
        </p:txBody>
      </p:sp>
    </p:spTree>
    <p:extLst>
      <p:ext uri="{BB962C8B-B14F-4D97-AF65-F5344CB8AC3E}">
        <p14:creationId xmlns:p14="http://schemas.microsoft.com/office/powerpoint/2010/main" val="20069656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a:extLst>
            <a:ext uri="{FF2B5EF4-FFF2-40B4-BE49-F238E27FC236}">
              <a16:creationId xmlns:a16="http://schemas.microsoft.com/office/drawing/2014/main" id="{9DD72FBB-E8A5-C4E3-481D-91ECB32FC8CE}"/>
            </a:ext>
          </a:extLst>
        </p:cNvPr>
        <p:cNvGrpSpPr/>
        <p:nvPr/>
      </p:nvGrpSpPr>
      <p:grpSpPr>
        <a:xfrm>
          <a:off x="0" y="0"/>
          <a:ext cx="0" cy="0"/>
          <a:chOff x="0" y="0"/>
          <a:chExt cx="0" cy="0"/>
        </a:xfrm>
      </p:grpSpPr>
      <p:sp>
        <p:nvSpPr>
          <p:cNvPr id="63" name="Google Shape;63;g260ca031290_0_64:notes">
            <a:extLst>
              <a:ext uri="{FF2B5EF4-FFF2-40B4-BE49-F238E27FC236}">
                <a16:creationId xmlns:a16="http://schemas.microsoft.com/office/drawing/2014/main" id="{3D42CEF7-C37E-03A3-4C3B-E15E3A6ACB0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ca031290_0_64:notes">
            <a:extLst>
              <a:ext uri="{FF2B5EF4-FFF2-40B4-BE49-F238E27FC236}">
                <a16:creationId xmlns:a16="http://schemas.microsoft.com/office/drawing/2014/main" id="{F59E46CA-3A8B-6279-3982-CA7EA8D1EF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Структура оптической нейронной сети принципиально ничем не отличается от стандартной, за исключением того, что теперь нам требуется отдельная процедура инициализации входного слоя за счёт преобразования излучения. Матричное перемножение же скрытых слоев в «теле» нейросети осуществляется за счёт линейных преобразований с помощью той оптической системы, которую мы используем. Методы реализации различных оптических систем разнообразны: это может быть и сетка с использованием интерферометров, и система на основе </a:t>
            </a:r>
            <a:r>
              <a:rPr lang="ru-RU" dirty="0" err="1"/>
              <a:t>микрокольцевых</a:t>
            </a:r>
            <a:r>
              <a:rPr lang="ru-RU" dirty="0"/>
              <a:t> резонаторов, и чипы, в которых сигнал </a:t>
            </a:r>
            <a:r>
              <a:rPr lang="ru-RU" dirty="0" err="1"/>
              <a:t>аттенюируется</a:t>
            </a:r>
            <a:r>
              <a:rPr lang="ru-RU" dirty="0"/>
              <a:t> с помощью специальных интегральных массивов, и чипы на основе дифракции. Инициализация же исходного вектора достигается, когда лазерное излучение проходит через некоторую линейную систему. Эта линейная система производит унитарное преобразование над исходным физическим вектором и затем посылается в матричную систему скрытых слоев.</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ru-RU" i="1" dirty="0"/>
              <a:t>Я бы здесь на чуть более атомарных предложениях пояснил за эту нейросеть. А то люди могут слегка запутаться. Например, вот так:</a:t>
            </a:r>
          </a:p>
          <a:p>
            <a:pPr marL="0" lvl="0" indent="0" algn="l" rtl="0">
              <a:spcBef>
                <a:spcPts val="0"/>
              </a:spcBef>
              <a:spcAft>
                <a:spcPts val="0"/>
              </a:spcAft>
              <a:buNone/>
            </a:pPr>
            <a:endParaRPr lang="ru-RU" i="1"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ru-RU" dirty="0"/>
              <a:t>Структура оптической нейронной сети принципиально ничем не отличается от стандартной. Значения входного вектора нейросети – это некоторая последовательность импульсов или комбинация постоянных сигналов лазерного излучения на входах оптико-интегрального чипа</a:t>
            </a:r>
            <a:r>
              <a:rPr lang="en-US" dirty="0"/>
              <a:t>.</a:t>
            </a:r>
            <a:r>
              <a:rPr lang="ru-RU" dirty="0"/>
              <a:t> Они могут быть на разной частоте, разных длительностей, в зависимости от задачи. В физической реальности входной вектор формируется путем пропускания лазерного излучения через некоторую линейную систему. Эта линейная система производит унитарное преобразование над исходным физическим вектором и далее передает лазерное излучение в скрытые слои нейросети.</a:t>
            </a: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ru-RU"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ru-RU" dirty="0"/>
              <a:t>Матричные перемножения в скрытых слоях нейросети осуществляются за счет линейных преобразований</a:t>
            </a:r>
            <a:r>
              <a:rPr lang="en-US" dirty="0"/>
              <a:t> </a:t>
            </a:r>
            <a:r>
              <a:rPr lang="ru-RU" dirty="0"/>
              <a:t>оптического сигнала с помощью той оптической системы, которую мы используем. Методы реализации «перемножений» разнообразны: это может быть и сетка с использованием интерферометров, и система на основе </a:t>
            </a:r>
            <a:r>
              <a:rPr lang="ru-RU" dirty="0" err="1"/>
              <a:t>микрокольцевых</a:t>
            </a:r>
            <a:r>
              <a:rPr lang="ru-RU" dirty="0"/>
              <a:t> резонаторов, и чипы, в которых сигнал </a:t>
            </a:r>
            <a:r>
              <a:rPr lang="ru-RU" dirty="0" err="1"/>
              <a:t>аттенюируется</a:t>
            </a:r>
            <a:r>
              <a:rPr lang="ru-RU" dirty="0"/>
              <a:t> с помощью специальных интегральных массивов, и чипы на основе дифракции.</a:t>
            </a:r>
          </a:p>
        </p:txBody>
      </p:sp>
    </p:spTree>
    <p:extLst>
      <p:ext uri="{BB962C8B-B14F-4D97-AF65-F5344CB8AC3E}">
        <p14:creationId xmlns:p14="http://schemas.microsoft.com/office/powerpoint/2010/main" val="483507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a:extLst>
            <a:ext uri="{FF2B5EF4-FFF2-40B4-BE49-F238E27FC236}">
              <a16:creationId xmlns:a16="http://schemas.microsoft.com/office/drawing/2014/main" id="{DFC8814E-3192-9054-D97D-6702399CC6D0}"/>
            </a:ext>
          </a:extLst>
        </p:cNvPr>
        <p:cNvGrpSpPr/>
        <p:nvPr/>
      </p:nvGrpSpPr>
      <p:grpSpPr>
        <a:xfrm>
          <a:off x="0" y="0"/>
          <a:ext cx="0" cy="0"/>
          <a:chOff x="0" y="0"/>
          <a:chExt cx="0" cy="0"/>
        </a:xfrm>
      </p:grpSpPr>
      <p:sp>
        <p:nvSpPr>
          <p:cNvPr id="63" name="Google Shape;63;g260ca031290_0_64:notes">
            <a:extLst>
              <a:ext uri="{FF2B5EF4-FFF2-40B4-BE49-F238E27FC236}">
                <a16:creationId xmlns:a16="http://schemas.microsoft.com/office/drawing/2014/main" id="{87278473-ED05-B74F-2BCC-994D7ED278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ca031290_0_64:notes">
            <a:extLst>
              <a:ext uri="{FF2B5EF4-FFF2-40B4-BE49-F238E27FC236}">
                <a16:creationId xmlns:a16="http://schemas.microsoft.com/office/drawing/2014/main" id="{EE2F8AB1-32BD-DAE4-A22C-CD227069E7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95413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a:extLst>
            <a:ext uri="{FF2B5EF4-FFF2-40B4-BE49-F238E27FC236}">
              <a16:creationId xmlns:a16="http://schemas.microsoft.com/office/drawing/2014/main" id="{23079C94-A389-739F-9658-F391C234FCDB}"/>
            </a:ext>
          </a:extLst>
        </p:cNvPr>
        <p:cNvGrpSpPr/>
        <p:nvPr/>
      </p:nvGrpSpPr>
      <p:grpSpPr>
        <a:xfrm>
          <a:off x="0" y="0"/>
          <a:ext cx="0" cy="0"/>
          <a:chOff x="0" y="0"/>
          <a:chExt cx="0" cy="0"/>
        </a:xfrm>
      </p:grpSpPr>
      <p:sp>
        <p:nvSpPr>
          <p:cNvPr id="63" name="Google Shape;63;g260ca031290_0_64:notes">
            <a:extLst>
              <a:ext uri="{FF2B5EF4-FFF2-40B4-BE49-F238E27FC236}">
                <a16:creationId xmlns:a16="http://schemas.microsoft.com/office/drawing/2014/main" id="{E3C75BE8-E04C-8098-3448-927B3EEDC95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ca031290_0_64:notes">
            <a:extLst>
              <a:ext uri="{FF2B5EF4-FFF2-40B4-BE49-F238E27FC236}">
                <a16:creationId xmlns:a16="http://schemas.microsoft.com/office/drawing/2014/main" id="{BFA8B810-B590-42F9-59A1-B6254C66B6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299122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a:extLst>
            <a:ext uri="{FF2B5EF4-FFF2-40B4-BE49-F238E27FC236}">
              <a16:creationId xmlns:a16="http://schemas.microsoft.com/office/drawing/2014/main" id="{8BE6B7F9-09B7-14D6-2BE9-A7226FE509E9}"/>
            </a:ext>
          </a:extLst>
        </p:cNvPr>
        <p:cNvGrpSpPr/>
        <p:nvPr/>
      </p:nvGrpSpPr>
      <p:grpSpPr>
        <a:xfrm>
          <a:off x="0" y="0"/>
          <a:ext cx="0" cy="0"/>
          <a:chOff x="0" y="0"/>
          <a:chExt cx="0" cy="0"/>
        </a:xfrm>
      </p:grpSpPr>
      <p:sp>
        <p:nvSpPr>
          <p:cNvPr id="63" name="Google Shape;63;g260ca031290_0_64:notes">
            <a:extLst>
              <a:ext uri="{FF2B5EF4-FFF2-40B4-BE49-F238E27FC236}">
                <a16:creationId xmlns:a16="http://schemas.microsoft.com/office/drawing/2014/main" id="{CFEC0A09-F691-28B1-C632-FCE5B26C55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ca031290_0_64:notes">
            <a:extLst>
              <a:ext uri="{FF2B5EF4-FFF2-40B4-BE49-F238E27FC236}">
                <a16:creationId xmlns:a16="http://schemas.microsoft.com/office/drawing/2014/main" id="{B34398CE-12D7-F8C8-9D61-4997CAD71A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0471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a:extLst>
            <a:ext uri="{FF2B5EF4-FFF2-40B4-BE49-F238E27FC236}">
              <a16:creationId xmlns:a16="http://schemas.microsoft.com/office/drawing/2014/main" id="{A24945F3-36F1-8687-175D-5F98A72ED04B}"/>
            </a:ext>
          </a:extLst>
        </p:cNvPr>
        <p:cNvGrpSpPr/>
        <p:nvPr/>
      </p:nvGrpSpPr>
      <p:grpSpPr>
        <a:xfrm>
          <a:off x="0" y="0"/>
          <a:ext cx="0" cy="0"/>
          <a:chOff x="0" y="0"/>
          <a:chExt cx="0" cy="0"/>
        </a:xfrm>
      </p:grpSpPr>
      <p:sp>
        <p:nvSpPr>
          <p:cNvPr id="63" name="Google Shape;63;g260ca031290_0_64:notes">
            <a:extLst>
              <a:ext uri="{FF2B5EF4-FFF2-40B4-BE49-F238E27FC236}">
                <a16:creationId xmlns:a16="http://schemas.microsoft.com/office/drawing/2014/main" id="{80EDC455-F45F-4E9B-09E7-FE03BD5DAA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ca031290_0_64:notes">
            <a:extLst>
              <a:ext uri="{FF2B5EF4-FFF2-40B4-BE49-F238E27FC236}">
                <a16:creationId xmlns:a16="http://schemas.microsoft.com/office/drawing/2014/main" id="{7794EC54-AB86-6761-2C14-1CF0AA3356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98307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ru"/>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29.png"/><Relationship Id="rId7" Type="http://schemas.openxmlformats.org/officeDocument/2006/relationships/image" Target="../media/image35.png"/><Relationship Id="rId12" Type="http://schemas.openxmlformats.org/officeDocument/2006/relationships/image" Target="../media/image39.png"/><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image" Target="../media/image34.png"/><Relationship Id="rId11" Type="http://schemas.openxmlformats.org/officeDocument/2006/relationships/image" Target="../media/image380.png"/><Relationship Id="rId5" Type="http://schemas.openxmlformats.org/officeDocument/2006/relationships/image" Target="../media/image33.png"/><Relationship Id="rId10" Type="http://schemas.openxmlformats.org/officeDocument/2006/relationships/image" Target="../media/image31.png"/><Relationship Id="rId4" Type="http://schemas.openxmlformats.org/officeDocument/2006/relationships/image" Target="../media/image32.png"/><Relationship Id="rId9" Type="http://schemas.openxmlformats.org/officeDocument/2006/relationships/image" Target="../media/image37.png"/></Relationships>
</file>

<file path=ppt/slides/_rels/slide1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43.png"/><Relationship Id="rId4" Type="http://schemas.openxmlformats.org/officeDocument/2006/relationships/image" Target="../media/image41.png"/></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42.png"/></Relationships>
</file>

<file path=ppt/slides/_rels/slide1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9.xml"/><Relationship Id="rId4" Type="http://schemas.openxmlformats.org/officeDocument/2006/relationships/image" Target="../media/image4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9.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9.png"/><Relationship Id="rId3" Type="http://schemas.openxmlformats.org/officeDocument/2006/relationships/image" Target="../media/image8.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5.xml"/><Relationship Id="rId16" Type="http://schemas.openxmlformats.org/officeDocument/2006/relationships/image" Target="../media/image21.png"/><Relationship Id="rId1" Type="http://schemas.openxmlformats.org/officeDocument/2006/relationships/slideLayout" Target="../slideLayouts/slideLayout9.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5" Type="http://schemas.openxmlformats.org/officeDocument/2006/relationships/image" Target="../media/image20.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19.png"/></Relationships>
</file>

<file path=ppt/slides/_rels/slide7.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2.png"/><Relationship Id="rId7"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image" Target="../media/image26.png"/><Relationship Id="rId5" Type="http://schemas.openxmlformats.org/officeDocument/2006/relationships/image" Target="../media/image25.png"/><Relationship Id="rId10" Type="http://schemas.openxmlformats.org/officeDocument/2006/relationships/image" Target="../media/image290.png"/><Relationship Id="rId4" Type="http://schemas.openxmlformats.org/officeDocument/2006/relationships/image" Target="../media/image23.png"/><Relationship Id="rId9" Type="http://schemas.openxmlformats.org/officeDocument/2006/relationships/image" Target="../media/image28.png"/></Relationships>
</file>

<file path=ppt/slides/_rels/slide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30.png"/></Relationships>
</file>

<file path=ppt/slides/_rels/slide9.xml.rels><?xml version="1.0" encoding="UTF-8" standalone="yes"?>
<Relationships xmlns="http://schemas.openxmlformats.org/package/2006/relationships"><Relationship Id="rId3" Type="http://schemas.microsoft.com/office/2018/10/relationships/comments" Target="../comments/modernComment_117_12BBAF12.xml"/><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p:nvPr/>
        </p:nvSpPr>
        <p:spPr>
          <a:xfrm>
            <a:off x="270000" y="1474010"/>
            <a:ext cx="7364868" cy="14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ru-RU" sz="2400" dirty="0">
                <a:solidFill>
                  <a:srgbClr val="073763"/>
                </a:solidFill>
                <a:latin typeface="Inter ExtraBold"/>
                <a:ea typeface="Inter ExtraBold"/>
                <a:cs typeface="Inter ExtraBold"/>
                <a:sym typeface="Inter ExtraBold"/>
              </a:rPr>
              <a:t>Разработка алгоритма управления интегральной оптической структурой на основе многомодовых интерферометров методами машинного обучения</a:t>
            </a:r>
            <a:endParaRPr sz="3600" dirty="0">
              <a:latin typeface="Montserrat ExtraBold"/>
              <a:ea typeface="Montserrat ExtraBold"/>
              <a:cs typeface="Montserrat ExtraBold"/>
              <a:sym typeface="Montserrat ExtraBold"/>
            </a:endParaRPr>
          </a:p>
        </p:txBody>
      </p:sp>
      <p:sp>
        <p:nvSpPr>
          <p:cNvPr id="60" name="Google Shape;60;p14"/>
          <p:cNvSpPr txBox="1"/>
          <p:nvPr/>
        </p:nvSpPr>
        <p:spPr>
          <a:xfrm>
            <a:off x="270000" y="2647950"/>
            <a:ext cx="7461512" cy="1996886"/>
          </a:xfrm>
          <a:prstGeom prst="rect">
            <a:avLst/>
          </a:prstGeom>
          <a:noFill/>
          <a:ln>
            <a:noFill/>
          </a:ln>
        </p:spPr>
        <p:txBody>
          <a:bodyPr spcFirstLastPara="1" wrap="square" lIns="121900" tIns="60925" rIns="121900" bIns="60925" anchor="t" anchorCtr="0">
            <a:spAutoFit/>
          </a:bodyPr>
          <a:lstStyle/>
          <a:p>
            <a:pPr marL="0" lvl="0" indent="0" algn="ctr" rtl="0">
              <a:lnSpc>
                <a:spcPct val="100000"/>
              </a:lnSpc>
              <a:spcBef>
                <a:spcPts val="0"/>
              </a:spcBef>
              <a:spcAft>
                <a:spcPts val="0"/>
              </a:spcAft>
              <a:buSzPts val="935"/>
              <a:buNone/>
            </a:pPr>
            <a:endParaRPr sz="1430" dirty="0">
              <a:solidFill>
                <a:srgbClr val="073763"/>
              </a:solidFill>
              <a:latin typeface="Inter"/>
              <a:ea typeface="Inter"/>
              <a:cs typeface="Inter"/>
              <a:sym typeface="Inter"/>
            </a:endParaRPr>
          </a:p>
          <a:p>
            <a:pPr marL="0" lvl="0" indent="0" algn="ctr" rtl="0">
              <a:lnSpc>
                <a:spcPct val="150000"/>
              </a:lnSpc>
              <a:spcBef>
                <a:spcPts val="1300"/>
              </a:spcBef>
              <a:spcAft>
                <a:spcPts val="1300"/>
              </a:spcAft>
              <a:buSzPts val="935"/>
              <a:buNone/>
            </a:pPr>
            <a:r>
              <a:rPr lang="ru" sz="1430" dirty="0">
                <a:solidFill>
                  <a:srgbClr val="073763"/>
                </a:solidFill>
                <a:latin typeface="Inter"/>
                <a:ea typeface="Inter"/>
                <a:cs typeface="Inter"/>
                <a:sym typeface="Inter"/>
              </a:rPr>
              <a:t>Беляева Вероника Сергеевна</a:t>
            </a:r>
            <a:br>
              <a:rPr lang="ru" sz="1430" dirty="0">
                <a:solidFill>
                  <a:srgbClr val="073763"/>
                </a:solidFill>
                <a:latin typeface="Inter"/>
                <a:ea typeface="Inter"/>
                <a:cs typeface="Inter"/>
                <a:sym typeface="Inter"/>
              </a:rPr>
            </a:br>
            <a:r>
              <a:rPr lang="ru" sz="1430" dirty="0">
                <a:solidFill>
                  <a:srgbClr val="073763"/>
                </a:solidFill>
                <a:latin typeface="Inter"/>
                <a:ea typeface="Inter"/>
                <a:cs typeface="Inter"/>
                <a:sym typeface="Inter"/>
              </a:rPr>
              <a:t> Научный консультант: Беляков Никита Викторович</a:t>
            </a:r>
            <a:br>
              <a:rPr lang="ru" sz="1430" dirty="0">
                <a:solidFill>
                  <a:srgbClr val="073763"/>
                </a:solidFill>
                <a:latin typeface="Inter"/>
                <a:ea typeface="Inter"/>
                <a:cs typeface="Inter"/>
                <a:sym typeface="Inter"/>
              </a:rPr>
            </a:br>
            <a:r>
              <a:rPr lang="ru" sz="1430" dirty="0">
                <a:solidFill>
                  <a:srgbClr val="073763"/>
                </a:solidFill>
                <a:latin typeface="Inter"/>
                <a:ea typeface="Inter"/>
                <a:cs typeface="Inter"/>
                <a:sym typeface="Inter"/>
              </a:rPr>
              <a:t>Научный руководитель: д.ф.-м.н. Биленко Игорь Антонович (кафедра физики колебаний, Физический факультет МГУ)</a:t>
            </a:r>
            <a:endParaRPr sz="1530" dirty="0">
              <a:solidFill>
                <a:srgbClr val="000000"/>
              </a:solidFill>
              <a:latin typeface="Montserrat"/>
              <a:ea typeface="Montserrat"/>
              <a:cs typeface="Montserrat"/>
              <a:sym typeface="Montserrat"/>
            </a:endParaRPr>
          </a:p>
        </p:txBody>
      </p:sp>
      <p:sp>
        <p:nvSpPr>
          <p:cNvPr id="61" name="Google Shape;61;p14"/>
          <p:cNvSpPr txBox="1"/>
          <p:nvPr/>
        </p:nvSpPr>
        <p:spPr>
          <a:xfrm>
            <a:off x="152400" y="210550"/>
            <a:ext cx="7277100" cy="210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100"/>
              <a:buFont typeface="Arial"/>
              <a:buNone/>
            </a:pPr>
            <a:r>
              <a:rPr lang="ru">
                <a:solidFill>
                  <a:schemeClr val="lt1"/>
                </a:solidFill>
                <a:latin typeface="Inter SemiBold"/>
                <a:ea typeface="Inter SemiBold"/>
                <a:cs typeface="Inter SemiBold"/>
                <a:sym typeface="Inter SemiBold"/>
              </a:rPr>
              <a:t>Курс: «Нейронные сети и их применение в научных исследованиях»</a:t>
            </a:r>
            <a:endParaRPr sz="300">
              <a:solidFill>
                <a:schemeClr val="lt1"/>
              </a:solidFill>
              <a:latin typeface="Inter SemiBold"/>
              <a:ea typeface="Inter SemiBold"/>
              <a:cs typeface="Inter SemiBold"/>
              <a:sym typeface="Inter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DEBEEA-61E5-FF1E-9C11-7637B395EC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8B420A-96B1-96B1-957E-DA6D3253D62E}"/>
              </a:ext>
            </a:extLst>
          </p:cNvPr>
          <p:cNvSpPr>
            <a:spLocks noGrp="1"/>
          </p:cNvSpPr>
          <p:nvPr>
            <p:ph type="title"/>
          </p:nvPr>
        </p:nvSpPr>
        <p:spPr/>
        <p:txBody>
          <a:bodyPr/>
          <a:lstStyle/>
          <a:p>
            <a:r>
              <a:rPr lang="ru-RU" dirty="0">
                <a:latin typeface="Inter" panose="020B0604020202020204" charset="0"/>
                <a:ea typeface="Inter" panose="020B0604020202020204" charset="0"/>
              </a:rPr>
              <a:t>Параметризация одного</a:t>
            </a:r>
            <a:br>
              <a:rPr lang="ru-RU" dirty="0">
                <a:latin typeface="Inter" panose="020B0604020202020204" charset="0"/>
                <a:ea typeface="Inter" panose="020B0604020202020204" charset="0"/>
              </a:rPr>
            </a:br>
            <a:r>
              <a:rPr lang="ru-RU" dirty="0">
                <a:latin typeface="Inter" panose="020B0604020202020204" charset="0"/>
                <a:ea typeface="Inter" panose="020B0604020202020204" charset="0"/>
              </a:rPr>
              <a:t>элемента</a:t>
            </a:r>
            <a:endParaRPr lang="ru-RU" dirty="0"/>
          </a:p>
        </p:txBody>
      </p:sp>
      <p:sp>
        <p:nvSpPr>
          <p:cNvPr id="3" name="Google Shape;68;p15">
            <a:extLst>
              <a:ext uri="{FF2B5EF4-FFF2-40B4-BE49-F238E27FC236}">
                <a16:creationId xmlns:a16="http://schemas.microsoft.com/office/drawing/2014/main" id="{EE4BD080-8C36-092D-146B-5D4341F6E64E}"/>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Tree>
    <p:extLst>
      <p:ext uri="{BB962C8B-B14F-4D97-AF65-F5344CB8AC3E}">
        <p14:creationId xmlns:p14="http://schemas.microsoft.com/office/powerpoint/2010/main" val="1834193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
          <a:extLst>
            <a:ext uri="{FF2B5EF4-FFF2-40B4-BE49-F238E27FC236}">
              <a16:creationId xmlns:a16="http://schemas.microsoft.com/office/drawing/2014/main" id="{638C74F4-B5B4-31C7-FD9D-9B3648D54B95}"/>
            </a:ext>
          </a:extLst>
        </p:cNvPr>
        <p:cNvGrpSpPr/>
        <p:nvPr/>
      </p:nvGrpSpPr>
      <p:grpSpPr>
        <a:xfrm>
          <a:off x="0" y="0"/>
          <a:ext cx="0" cy="0"/>
          <a:chOff x="0" y="0"/>
          <a:chExt cx="0" cy="0"/>
        </a:xfrm>
      </p:grpSpPr>
      <p:sp>
        <p:nvSpPr>
          <p:cNvPr id="2" name="Google Shape;68;p15">
            <a:extLst>
              <a:ext uri="{FF2B5EF4-FFF2-40B4-BE49-F238E27FC236}">
                <a16:creationId xmlns:a16="http://schemas.microsoft.com/office/drawing/2014/main" id="{7CE545F1-8094-24AB-4D06-DA5F00B11DF4}"/>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pic>
        <p:nvPicPr>
          <p:cNvPr id="4" name="Picture 3" descr="A red and black rectangles&#10;&#10;AI-generated content may be incorrect.">
            <a:extLst>
              <a:ext uri="{FF2B5EF4-FFF2-40B4-BE49-F238E27FC236}">
                <a16:creationId xmlns:a16="http://schemas.microsoft.com/office/drawing/2014/main" id="{76672A89-859E-B8CC-0990-0AC40424ED2F}"/>
              </a:ext>
            </a:extLst>
          </p:cNvPr>
          <p:cNvPicPr>
            <a:picLocks noChangeAspect="1"/>
          </p:cNvPicPr>
          <p:nvPr/>
        </p:nvPicPr>
        <p:blipFill>
          <a:blip r:embed="rId3"/>
          <a:stretch>
            <a:fillRect/>
          </a:stretch>
        </p:blipFill>
        <p:spPr>
          <a:xfrm>
            <a:off x="4225757" y="1121899"/>
            <a:ext cx="3261852" cy="1054517"/>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15B3639-EA17-C9D5-FA88-050CF727E8EB}"/>
                  </a:ext>
                </a:extLst>
              </p:cNvPr>
              <p:cNvSpPr txBox="1"/>
              <p:nvPr/>
            </p:nvSpPr>
            <p:spPr>
              <a:xfrm>
                <a:off x="60983" y="1101248"/>
                <a:ext cx="3162730" cy="1754326"/>
              </a:xfrm>
              <a:prstGeom prst="rect">
                <a:avLst/>
              </a:prstGeom>
              <a:noFill/>
            </p:spPr>
            <p:txBody>
              <a:bodyPr wrap="square">
                <a:spAutoFit/>
              </a:bodyPr>
              <a:lstStyle/>
              <a:p>
                <a:pPr algn="just"/>
                <a:r>
                  <a:rPr lang="ru-RU" sz="1200" dirty="0"/>
                  <a:t>Единичный элемент содержит в себе три смысловых фрагмента:</a:t>
                </a:r>
              </a:p>
              <a:p>
                <a:pPr marL="342900" indent="-342900" algn="just">
                  <a:buAutoNum type="arabicPeriod"/>
                </a:pPr>
                <a:r>
                  <a:rPr lang="ru-RU" sz="1200" dirty="0"/>
                  <a:t>2 </a:t>
                </a:r>
                <a:r>
                  <a:rPr lang="en-US" sz="1200" dirty="0"/>
                  <a:t>MMI</a:t>
                </a:r>
                <a:r>
                  <a:rPr lang="ru-RU" sz="1200" dirty="0"/>
                  <a:t>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𝑀</m:t>
                        </m:r>
                      </m:e>
                      <m:sub>
                        <m:r>
                          <a:rPr lang="en-US" sz="1200" b="0" i="1" smtClean="0">
                            <a:latin typeface="Cambria Math" panose="02040503050406030204" pitchFamily="18" charset="0"/>
                          </a:rPr>
                          <m:t>1</m:t>
                        </m:r>
                      </m:sub>
                    </m:sSub>
                  </m:oMath>
                </a14:m>
                <a:r>
                  <a:rPr lang="en-US" sz="1200" dirty="0"/>
                  <a:t> </a:t>
                </a:r>
                <a:r>
                  <a:rPr lang="ru-RU" sz="1200" dirty="0"/>
                  <a:t>и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𝑀</m:t>
                        </m:r>
                      </m:e>
                      <m:sub>
                        <m:r>
                          <a:rPr lang="en-US" sz="1200" b="0" i="1" smtClean="0">
                            <a:latin typeface="Cambria Math" panose="02040503050406030204" pitchFamily="18" charset="0"/>
                          </a:rPr>
                          <m:t>2</m:t>
                        </m:r>
                      </m:sub>
                    </m:sSub>
                  </m:oMath>
                </a14:m>
                <a:r>
                  <a:rPr lang="ru-RU" sz="1200" dirty="0"/>
                  <a:t>)</a:t>
                </a:r>
                <a:r>
                  <a:rPr lang="en-US" sz="1200" dirty="0"/>
                  <a:t>, </a:t>
                </a:r>
                <a:r>
                  <a:rPr lang="ru-RU" sz="1200" dirty="0"/>
                  <a:t>которые представимы в виде унитарного преобразования, близкого к светоделительному (но не равному, в следствие несовершенства литографического процесса)</a:t>
                </a:r>
              </a:p>
              <a:p>
                <a:pPr marL="342900" indent="-342900" algn="just">
                  <a:buAutoNum type="arabicPeriod"/>
                </a:pPr>
                <a:r>
                  <a:rPr lang="ru-RU" sz="1200" dirty="0"/>
                  <a:t>Один фазовый слой.</a:t>
                </a:r>
              </a:p>
            </p:txBody>
          </p:sp>
        </mc:Choice>
        <mc:Fallback xmlns="">
          <p:sp>
            <p:nvSpPr>
              <p:cNvPr id="7" name="TextBox 6">
                <a:extLst>
                  <a:ext uri="{FF2B5EF4-FFF2-40B4-BE49-F238E27FC236}">
                    <a16:creationId xmlns:a16="http://schemas.microsoft.com/office/drawing/2014/main" id="{B15B3639-EA17-C9D5-FA88-050CF727E8EB}"/>
                  </a:ext>
                </a:extLst>
              </p:cNvPr>
              <p:cNvSpPr txBox="1">
                <a:spLocks noRot="1" noChangeAspect="1" noMove="1" noResize="1" noEditPoints="1" noAdjustHandles="1" noChangeArrowheads="1" noChangeShapeType="1" noTextEdit="1"/>
              </p:cNvSpPr>
              <p:nvPr/>
            </p:nvSpPr>
            <p:spPr>
              <a:xfrm>
                <a:off x="60983" y="1101248"/>
                <a:ext cx="3162730" cy="1754326"/>
              </a:xfrm>
              <a:prstGeom prst="rect">
                <a:avLst/>
              </a:prstGeom>
              <a:blipFill>
                <a:blip r:embed="rId4"/>
                <a:stretch>
                  <a:fillRect t="-697" r="-193" b="-1742"/>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6376E504-58B8-8326-5153-AC4290ED55F8}"/>
                  </a:ext>
                </a:extLst>
              </p:cNvPr>
              <p:cNvSpPr txBox="1"/>
              <p:nvPr/>
            </p:nvSpPr>
            <p:spPr>
              <a:xfrm>
                <a:off x="3223713" y="2493076"/>
                <a:ext cx="4263896" cy="830997"/>
              </a:xfrm>
              <a:prstGeom prst="rect">
                <a:avLst/>
              </a:prstGeom>
              <a:noFill/>
            </p:spPr>
            <p:txBody>
              <a:bodyPr wrap="square" rtlCol="0">
                <a:spAutoFit/>
              </a:bodyPr>
              <a:lstStyle/>
              <a:p>
                <a:pPr algn="just"/>
                <a:r>
                  <a:rPr lang="ru-RU" sz="1200" dirty="0"/>
                  <a:t>Из-за сильного кросс-толка внутри элементов, каждый из фазовращателей влияет не только на свой волновод, но и на все остальные</a:t>
                </a:r>
                <a:r>
                  <a:rPr lang="en-US" sz="1200" dirty="0"/>
                  <a:t> </a:t>
                </a:r>
                <a14:m>
                  <m:oMath xmlns:m="http://schemas.openxmlformats.org/officeDocument/2006/math">
                    <m:r>
                      <a:rPr lang="en-US" sz="1200" b="0" i="1" smtClean="0">
                        <a:latin typeface="Cambria Math" panose="02040503050406030204" pitchFamily="18" charset="0"/>
                      </a:rPr>
                      <m:t>→ </m:t>
                    </m:r>
                  </m:oMath>
                </a14:m>
                <a:r>
                  <a:rPr lang="ru-RU" sz="1200" dirty="0"/>
                  <a:t>зависимость от тока будет негармонической и выражаться в матричном виде.</a:t>
                </a:r>
              </a:p>
            </p:txBody>
          </p:sp>
        </mc:Choice>
        <mc:Fallback xmlns="">
          <p:sp>
            <p:nvSpPr>
              <p:cNvPr id="11" name="TextBox 10">
                <a:extLst>
                  <a:ext uri="{FF2B5EF4-FFF2-40B4-BE49-F238E27FC236}">
                    <a16:creationId xmlns:a16="http://schemas.microsoft.com/office/drawing/2014/main" id="{6376E504-58B8-8326-5153-AC4290ED55F8}"/>
                  </a:ext>
                </a:extLst>
              </p:cNvPr>
              <p:cNvSpPr txBox="1">
                <a:spLocks noRot="1" noChangeAspect="1" noMove="1" noResize="1" noEditPoints="1" noAdjustHandles="1" noChangeArrowheads="1" noChangeShapeType="1" noTextEdit="1"/>
              </p:cNvSpPr>
              <p:nvPr/>
            </p:nvSpPr>
            <p:spPr>
              <a:xfrm>
                <a:off x="3223713" y="2493076"/>
                <a:ext cx="4263896" cy="830997"/>
              </a:xfrm>
              <a:prstGeom prst="rect">
                <a:avLst/>
              </a:prstGeom>
              <a:blipFill>
                <a:blip r:embed="rId5"/>
                <a:stretch>
                  <a:fillRect l="-143" t="-1471" b="-4412"/>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D70045BB-A63E-A414-E18F-E23BAEDE2763}"/>
                  </a:ext>
                </a:extLst>
              </p:cNvPr>
              <p:cNvSpPr txBox="1"/>
              <p:nvPr/>
            </p:nvSpPr>
            <p:spPr>
              <a:xfrm>
                <a:off x="4909844" y="1269933"/>
                <a:ext cx="270074"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1</m:t>
                          </m:r>
                        </m:sub>
                      </m:sSub>
                    </m:oMath>
                  </m:oMathPara>
                </a14:m>
                <a:endParaRPr lang="ru-RU" dirty="0"/>
              </a:p>
            </p:txBody>
          </p:sp>
        </mc:Choice>
        <mc:Fallback xmlns="">
          <p:sp>
            <p:nvSpPr>
              <p:cNvPr id="15" name="TextBox 14">
                <a:extLst>
                  <a:ext uri="{FF2B5EF4-FFF2-40B4-BE49-F238E27FC236}">
                    <a16:creationId xmlns:a16="http://schemas.microsoft.com/office/drawing/2014/main" id="{D70045BB-A63E-A414-E18F-E23BAEDE2763}"/>
                  </a:ext>
                </a:extLst>
              </p:cNvPr>
              <p:cNvSpPr txBox="1">
                <a:spLocks noRot="1" noChangeAspect="1" noMove="1" noResize="1" noEditPoints="1" noAdjustHandles="1" noChangeArrowheads="1" noChangeShapeType="1" noTextEdit="1"/>
              </p:cNvSpPr>
              <p:nvPr/>
            </p:nvSpPr>
            <p:spPr>
              <a:xfrm>
                <a:off x="4909844" y="1269933"/>
                <a:ext cx="270074" cy="215444"/>
              </a:xfrm>
              <a:prstGeom prst="rect">
                <a:avLst/>
              </a:prstGeom>
              <a:blipFill>
                <a:blip r:embed="rId6"/>
                <a:stretch>
                  <a:fillRect l="-13333" b="-13889"/>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3ECD54C4-0726-D4BC-0A75-A83B578C7002}"/>
                  </a:ext>
                </a:extLst>
              </p:cNvPr>
              <p:cNvSpPr txBox="1"/>
              <p:nvPr/>
            </p:nvSpPr>
            <p:spPr>
              <a:xfrm>
                <a:off x="6604145" y="1272483"/>
                <a:ext cx="274242"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2</m:t>
                          </m:r>
                        </m:sub>
                      </m:sSub>
                    </m:oMath>
                  </m:oMathPara>
                </a14:m>
                <a:endParaRPr lang="ru-RU" dirty="0"/>
              </a:p>
            </p:txBody>
          </p:sp>
        </mc:Choice>
        <mc:Fallback xmlns="">
          <p:sp>
            <p:nvSpPr>
              <p:cNvPr id="17" name="TextBox 16">
                <a:extLst>
                  <a:ext uri="{FF2B5EF4-FFF2-40B4-BE49-F238E27FC236}">
                    <a16:creationId xmlns:a16="http://schemas.microsoft.com/office/drawing/2014/main" id="{3ECD54C4-0726-D4BC-0A75-A83B578C7002}"/>
                  </a:ext>
                </a:extLst>
              </p:cNvPr>
              <p:cNvSpPr txBox="1">
                <a:spLocks noRot="1" noChangeAspect="1" noMove="1" noResize="1" noEditPoints="1" noAdjustHandles="1" noChangeArrowheads="1" noChangeShapeType="1" noTextEdit="1"/>
              </p:cNvSpPr>
              <p:nvPr/>
            </p:nvSpPr>
            <p:spPr>
              <a:xfrm>
                <a:off x="6604145" y="1272483"/>
                <a:ext cx="274242" cy="215444"/>
              </a:xfrm>
              <a:prstGeom prst="rect">
                <a:avLst/>
              </a:prstGeom>
              <a:blipFill>
                <a:blip r:embed="rId7"/>
                <a:stretch>
                  <a:fillRect l="-13333" r="-2222" b="-17143"/>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13825D1E-DDDC-1A3C-31F7-DE90093390E3}"/>
                  </a:ext>
                </a:extLst>
              </p:cNvPr>
              <p:cNvSpPr txBox="1"/>
              <p:nvPr/>
            </p:nvSpPr>
            <p:spPr>
              <a:xfrm>
                <a:off x="5419041" y="2302533"/>
                <a:ext cx="889923"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b="0" i="0" smtClean="0">
                          <a:latin typeface="Cambria Math" panose="02040503050406030204" pitchFamily="18" charset="0"/>
                        </a:rPr>
                        <m:t>Φ</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𝑗</m:t>
                          </m:r>
                        </m:e>
                        <m:sub>
                          <m:r>
                            <a:rPr lang="en-US" b="0" i="1" smtClean="0">
                              <a:latin typeface="Cambria Math" panose="02040503050406030204" pitchFamily="18" charset="0"/>
                            </a:rPr>
                            <m:t>1</m:t>
                          </m:r>
                        </m:sub>
                      </m:sSub>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𝑗</m:t>
                          </m:r>
                        </m:e>
                        <m:sub>
                          <m:r>
                            <a:rPr lang="en-US" b="0" i="1" smtClean="0">
                              <a:latin typeface="Cambria Math" panose="02040503050406030204" pitchFamily="18" charset="0"/>
                            </a:rPr>
                            <m:t>2</m:t>
                          </m:r>
                        </m:sub>
                      </m:sSub>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𝑗</m:t>
                          </m:r>
                        </m:e>
                        <m:sub>
                          <m:r>
                            <a:rPr lang="en-US" b="0" i="1" smtClean="0">
                              <a:latin typeface="Cambria Math" panose="02040503050406030204" pitchFamily="18" charset="0"/>
                            </a:rPr>
                            <m:t>3</m:t>
                          </m:r>
                        </m:sub>
                      </m:sSub>
                      <m:r>
                        <a:rPr lang="en-US" b="0" i="1" smtClean="0">
                          <a:latin typeface="Cambria Math" panose="02040503050406030204" pitchFamily="18" charset="0"/>
                        </a:rPr>
                        <m:t>)</m:t>
                      </m:r>
                    </m:oMath>
                  </m:oMathPara>
                </a14:m>
                <a:endParaRPr lang="ru-RU" dirty="0"/>
              </a:p>
            </p:txBody>
          </p:sp>
        </mc:Choice>
        <mc:Fallback xmlns="">
          <p:sp>
            <p:nvSpPr>
              <p:cNvPr id="19" name="TextBox 18">
                <a:extLst>
                  <a:ext uri="{FF2B5EF4-FFF2-40B4-BE49-F238E27FC236}">
                    <a16:creationId xmlns:a16="http://schemas.microsoft.com/office/drawing/2014/main" id="{13825D1E-DDDC-1A3C-31F7-DE90093390E3}"/>
                  </a:ext>
                </a:extLst>
              </p:cNvPr>
              <p:cNvSpPr txBox="1">
                <a:spLocks noRot="1" noChangeAspect="1" noMove="1" noResize="1" noEditPoints="1" noAdjustHandles="1" noChangeArrowheads="1" noChangeShapeType="1" noTextEdit="1"/>
              </p:cNvSpPr>
              <p:nvPr/>
            </p:nvSpPr>
            <p:spPr>
              <a:xfrm>
                <a:off x="5419041" y="2302533"/>
                <a:ext cx="889923" cy="215444"/>
              </a:xfrm>
              <a:prstGeom prst="rect">
                <a:avLst/>
              </a:prstGeom>
              <a:blipFill>
                <a:blip r:embed="rId8"/>
                <a:stretch>
                  <a:fillRect l="-3425" r="-5479" b="-34286"/>
                </a:stretch>
              </a:blipFill>
            </p:spPr>
            <p:txBody>
              <a:bodyPr/>
              <a:lstStyle/>
              <a:p>
                <a:r>
                  <a:rPr lang="ru-RU">
                    <a:noFill/>
                  </a:rPr>
                  <a:t> </a:t>
                </a:r>
              </a:p>
            </p:txBody>
          </p:sp>
        </mc:Fallback>
      </mc:AlternateContent>
      <p:sp>
        <p:nvSpPr>
          <p:cNvPr id="24" name="TextBox 23">
            <a:extLst>
              <a:ext uri="{FF2B5EF4-FFF2-40B4-BE49-F238E27FC236}">
                <a16:creationId xmlns:a16="http://schemas.microsoft.com/office/drawing/2014/main" id="{85E6EF88-DDB9-DC7D-9C88-A4E4E748DB18}"/>
              </a:ext>
            </a:extLst>
          </p:cNvPr>
          <p:cNvSpPr txBox="1"/>
          <p:nvPr/>
        </p:nvSpPr>
        <p:spPr>
          <a:xfrm>
            <a:off x="3663879" y="1025205"/>
            <a:ext cx="612668" cy="307777"/>
          </a:xfrm>
          <a:prstGeom prst="rect">
            <a:avLst/>
          </a:prstGeom>
          <a:noFill/>
        </p:spPr>
        <p:txBody>
          <a:bodyPr wrap="none" rtlCol="0">
            <a:spAutoFit/>
          </a:bodyPr>
          <a:lstStyle/>
          <a:p>
            <a:r>
              <a:rPr lang="en-US" dirty="0"/>
              <a:t>Ch_1</a:t>
            </a:r>
            <a:endParaRPr lang="ru-RU" dirty="0"/>
          </a:p>
        </p:txBody>
      </p:sp>
      <p:sp>
        <p:nvSpPr>
          <p:cNvPr id="25" name="TextBox 24">
            <a:extLst>
              <a:ext uri="{FF2B5EF4-FFF2-40B4-BE49-F238E27FC236}">
                <a16:creationId xmlns:a16="http://schemas.microsoft.com/office/drawing/2014/main" id="{6DD85587-CF6E-8BF6-816D-4FDE093E71F0}"/>
              </a:ext>
            </a:extLst>
          </p:cNvPr>
          <p:cNvSpPr txBox="1"/>
          <p:nvPr/>
        </p:nvSpPr>
        <p:spPr>
          <a:xfrm>
            <a:off x="3663879" y="1355465"/>
            <a:ext cx="612668" cy="307777"/>
          </a:xfrm>
          <a:prstGeom prst="rect">
            <a:avLst/>
          </a:prstGeom>
          <a:noFill/>
        </p:spPr>
        <p:txBody>
          <a:bodyPr wrap="none" rtlCol="0">
            <a:spAutoFit/>
          </a:bodyPr>
          <a:lstStyle/>
          <a:p>
            <a:r>
              <a:rPr lang="en-US" dirty="0"/>
              <a:t>Ch_2</a:t>
            </a:r>
            <a:endParaRPr lang="ru-RU" dirty="0"/>
          </a:p>
        </p:txBody>
      </p:sp>
      <p:sp>
        <p:nvSpPr>
          <p:cNvPr id="26" name="TextBox 25">
            <a:extLst>
              <a:ext uri="{FF2B5EF4-FFF2-40B4-BE49-F238E27FC236}">
                <a16:creationId xmlns:a16="http://schemas.microsoft.com/office/drawing/2014/main" id="{BD69BBD8-2623-661C-3A5E-D6E7B0DB3C56}"/>
              </a:ext>
            </a:extLst>
          </p:cNvPr>
          <p:cNvSpPr txBox="1"/>
          <p:nvPr/>
        </p:nvSpPr>
        <p:spPr>
          <a:xfrm>
            <a:off x="3663879" y="1670634"/>
            <a:ext cx="612668" cy="307777"/>
          </a:xfrm>
          <a:prstGeom prst="rect">
            <a:avLst/>
          </a:prstGeom>
          <a:noFill/>
        </p:spPr>
        <p:txBody>
          <a:bodyPr wrap="none" rtlCol="0">
            <a:spAutoFit/>
          </a:bodyPr>
          <a:lstStyle/>
          <a:p>
            <a:r>
              <a:rPr lang="en-US" dirty="0"/>
              <a:t>Ch_3</a:t>
            </a:r>
            <a:endParaRPr lang="ru-RU" dirty="0"/>
          </a:p>
        </p:txBody>
      </p:sp>
      <p:sp>
        <p:nvSpPr>
          <p:cNvPr id="27" name="TextBox 26">
            <a:extLst>
              <a:ext uri="{FF2B5EF4-FFF2-40B4-BE49-F238E27FC236}">
                <a16:creationId xmlns:a16="http://schemas.microsoft.com/office/drawing/2014/main" id="{E2CF4ABF-3FF0-A9DA-D5DA-C8AD9A1930E6}"/>
              </a:ext>
            </a:extLst>
          </p:cNvPr>
          <p:cNvSpPr txBox="1"/>
          <p:nvPr/>
        </p:nvSpPr>
        <p:spPr>
          <a:xfrm>
            <a:off x="3663879" y="1985803"/>
            <a:ext cx="612668" cy="307777"/>
          </a:xfrm>
          <a:prstGeom prst="rect">
            <a:avLst/>
          </a:prstGeom>
          <a:noFill/>
        </p:spPr>
        <p:txBody>
          <a:bodyPr wrap="none" rtlCol="0">
            <a:spAutoFit/>
          </a:bodyPr>
          <a:lstStyle/>
          <a:p>
            <a:r>
              <a:rPr lang="en-US" dirty="0"/>
              <a:t>Ch_4</a:t>
            </a:r>
            <a:endParaRPr lang="ru-RU" dirty="0"/>
          </a:p>
        </p:txBody>
      </p:sp>
      <p:sp>
        <p:nvSpPr>
          <p:cNvPr id="28" name="TextBox 27">
            <a:extLst>
              <a:ext uri="{FF2B5EF4-FFF2-40B4-BE49-F238E27FC236}">
                <a16:creationId xmlns:a16="http://schemas.microsoft.com/office/drawing/2014/main" id="{6A88E625-2BE6-AE47-B40C-2A8189779493}"/>
              </a:ext>
            </a:extLst>
          </p:cNvPr>
          <p:cNvSpPr txBox="1"/>
          <p:nvPr/>
        </p:nvSpPr>
        <p:spPr>
          <a:xfrm>
            <a:off x="5513640" y="914437"/>
            <a:ext cx="686085" cy="215444"/>
          </a:xfrm>
          <a:prstGeom prst="rect">
            <a:avLst/>
          </a:prstGeom>
          <a:noFill/>
        </p:spPr>
        <p:txBody>
          <a:bodyPr wrap="none" lIns="0" tIns="0" rIns="0" bIns="0" rtlCol="0">
            <a:spAutoFit/>
          </a:bodyPr>
          <a:lstStyle/>
          <a:p>
            <a:r>
              <a:rPr lang="en-US" dirty="0"/>
              <a:t>Heater 1</a:t>
            </a:r>
            <a:endParaRPr lang="ru-RU" dirty="0"/>
          </a:p>
        </p:txBody>
      </p:sp>
      <p:sp>
        <p:nvSpPr>
          <p:cNvPr id="29" name="TextBox 28">
            <a:extLst>
              <a:ext uri="{FF2B5EF4-FFF2-40B4-BE49-F238E27FC236}">
                <a16:creationId xmlns:a16="http://schemas.microsoft.com/office/drawing/2014/main" id="{66E4E38A-9D1E-69DF-E2C8-497F4446C82E}"/>
              </a:ext>
            </a:extLst>
          </p:cNvPr>
          <p:cNvSpPr txBox="1"/>
          <p:nvPr/>
        </p:nvSpPr>
        <p:spPr>
          <a:xfrm>
            <a:off x="5520962" y="1269933"/>
            <a:ext cx="686085" cy="215444"/>
          </a:xfrm>
          <a:prstGeom prst="rect">
            <a:avLst/>
          </a:prstGeom>
          <a:noFill/>
        </p:spPr>
        <p:txBody>
          <a:bodyPr wrap="none" lIns="0" tIns="0" rIns="0" bIns="0" rtlCol="0">
            <a:spAutoFit/>
          </a:bodyPr>
          <a:lstStyle/>
          <a:p>
            <a:r>
              <a:rPr lang="en-US" dirty="0"/>
              <a:t>Heater 2</a:t>
            </a:r>
            <a:endParaRPr lang="ru-RU" dirty="0"/>
          </a:p>
        </p:txBody>
      </p:sp>
      <p:sp>
        <p:nvSpPr>
          <p:cNvPr id="30" name="TextBox 29">
            <a:extLst>
              <a:ext uri="{FF2B5EF4-FFF2-40B4-BE49-F238E27FC236}">
                <a16:creationId xmlns:a16="http://schemas.microsoft.com/office/drawing/2014/main" id="{D1243975-11DD-8EE8-03C0-ADF5922AAF28}"/>
              </a:ext>
            </a:extLst>
          </p:cNvPr>
          <p:cNvSpPr txBox="1"/>
          <p:nvPr/>
        </p:nvSpPr>
        <p:spPr>
          <a:xfrm>
            <a:off x="5520961" y="1603537"/>
            <a:ext cx="686085" cy="215444"/>
          </a:xfrm>
          <a:prstGeom prst="rect">
            <a:avLst/>
          </a:prstGeom>
          <a:noFill/>
        </p:spPr>
        <p:txBody>
          <a:bodyPr wrap="none" lIns="0" tIns="0" rIns="0" bIns="0" rtlCol="0">
            <a:spAutoFit/>
          </a:bodyPr>
          <a:lstStyle/>
          <a:p>
            <a:r>
              <a:rPr lang="en-US" dirty="0"/>
              <a:t>Heater 3</a:t>
            </a:r>
            <a:endParaRPr lang="ru-RU" dirty="0"/>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9B4F2F09-493D-5DFA-1853-35A01D2DD4FD}"/>
                  </a:ext>
                </a:extLst>
              </p:cNvPr>
              <p:cNvSpPr txBox="1"/>
              <p:nvPr/>
            </p:nvSpPr>
            <p:spPr>
              <a:xfrm>
                <a:off x="237956" y="3658402"/>
                <a:ext cx="107600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b="0" i="0" smtClean="0">
                          <a:latin typeface="Cambria Math" panose="02040503050406030204" pitchFamily="18" charset="0"/>
                        </a:rPr>
                        <m:t>Φ</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𝑗</m:t>
                              </m:r>
                            </m:e>
                            <m:sub>
                              <m:r>
                                <a:rPr lang="en-US" b="0" i="1" smtClean="0">
                                  <a:latin typeface="Cambria Math" panose="02040503050406030204" pitchFamily="18" charset="0"/>
                                </a:rPr>
                                <m:t>1</m:t>
                              </m:r>
                            </m:sub>
                          </m:sSub>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𝑗</m:t>
                              </m:r>
                            </m:e>
                            <m:sub>
                              <m:r>
                                <a:rPr lang="en-US" b="0" i="1" smtClean="0">
                                  <a:latin typeface="Cambria Math" panose="02040503050406030204" pitchFamily="18" charset="0"/>
                                </a:rPr>
                                <m:t>2</m:t>
                              </m:r>
                            </m:sub>
                          </m:sSub>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𝑗</m:t>
                              </m:r>
                            </m:e>
                            <m:sub>
                              <m:r>
                                <a:rPr lang="en-US" b="0" i="1" smtClean="0">
                                  <a:latin typeface="Cambria Math" panose="02040503050406030204" pitchFamily="18" charset="0"/>
                                </a:rPr>
                                <m:t>3</m:t>
                              </m:r>
                            </m:sub>
                          </m:sSub>
                        </m:e>
                      </m:d>
                      <m:r>
                        <a:rPr lang="en-US" b="0" i="1" smtClean="0">
                          <a:latin typeface="Cambria Math" panose="02040503050406030204" pitchFamily="18" charset="0"/>
                        </a:rPr>
                        <m:t>=</m:t>
                      </m:r>
                    </m:oMath>
                  </m:oMathPara>
                </a14:m>
                <a:endParaRPr lang="ru-RU" dirty="0"/>
              </a:p>
            </p:txBody>
          </p:sp>
        </mc:Choice>
        <mc:Fallback xmlns="">
          <p:sp>
            <p:nvSpPr>
              <p:cNvPr id="31" name="TextBox 30">
                <a:extLst>
                  <a:ext uri="{FF2B5EF4-FFF2-40B4-BE49-F238E27FC236}">
                    <a16:creationId xmlns:a16="http://schemas.microsoft.com/office/drawing/2014/main" id="{9B4F2F09-493D-5DFA-1853-35A01D2DD4FD}"/>
                  </a:ext>
                </a:extLst>
              </p:cNvPr>
              <p:cNvSpPr txBox="1">
                <a:spLocks noRot="1" noChangeAspect="1" noMove="1" noResize="1" noEditPoints="1" noAdjustHandles="1" noChangeArrowheads="1" noChangeShapeType="1" noTextEdit="1"/>
              </p:cNvSpPr>
              <p:nvPr/>
            </p:nvSpPr>
            <p:spPr>
              <a:xfrm>
                <a:off x="237956" y="3658402"/>
                <a:ext cx="1076000" cy="215444"/>
              </a:xfrm>
              <a:prstGeom prst="rect">
                <a:avLst/>
              </a:prstGeom>
              <a:blipFill>
                <a:blip r:embed="rId9"/>
                <a:stretch>
                  <a:fillRect l="-2825" r="-1130" b="-37143"/>
                </a:stretch>
              </a:blipFill>
            </p:spPr>
            <p:txBody>
              <a:bodyPr/>
              <a:lstStyle/>
              <a:p>
                <a:r>
                  <a:rPr lang="ru-RU">
                    <a:noFill/>
                  </a:rPr>
                  <a:t> </a:t>
                </a:r>
              </a:p>
            </p:txBody>
          </p:sp>
        </mc:Fallback>
      </mc:AlternateContent>
      <p:pic>
        <p:nvPicPr>
          <p:cNvPr id="67" name="Picture 66">
            <a:extLst>
              <a:ext uri="{FF2B5EF4-FFF2-40B4-BE49-F238E27FC236}">
                <a16:creationId xmlns:a16="http://schemas.microsoft.com/office/drawing/2014/main" id="{F924767A-47CB-2D41-8F83-37AC382E53FD}"/>
              </a:ext>
            </a:extLst>
          </p:cNvPr>
          <p:cNvPicPr>
            <a:picLocks noChangeAspect="1"/>
          </p:cNvPicPr>
          <p:nvPr/>
        </p:nvPicPr>
        <p:blipFill>
          <a:blip r:embed="rId10"/>
          <a:stretch>
            <a:fillRect/>
          </a:stretch>
        </p:blipFill>
        <p:spPr>
          <a:xfrm>
            <a:off x="1200987" y="3324073"/>
            <a:ext cx="1509969" cy="880389"/>
          </a:xfrm>
          <a:prstGeom prst="rect">
            <a:avLst/>
          </a:prstGeom>
        </p:spPr>
      </p:pic>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6FB44275-D61E-0FCF-AC60-99008E4C23D9}"/>
                  </a:ext>
                </a:extLst>
              </p:cNvPr>
              <p:cNvSpPr txBox="1"/>
              <p:nvPr/>
            </p:nvSpPr>
            <p:spPr>
              <a:xfrm>
                <a:off x="3223713" y="3336510"/>
                <a:ext cx="4335327" cy="1025152"/>
              </a:xfrm>
              <a:prstGeom prst="rect">
                <a:avLst/>
              </a:prstGeom>
              <a:noFill/>
            </p:spPr>
            <p:txBody>
              <a:bodyPr wrap="square" rtlCol="0">
                <a:spAutoFit/>
              </a:bodyPr>
              <a:lstStyle/>
              <a:p>
                <a14:m>
                  <m:oMath xmlns:m="http://schemas.openxmlformats.org/officeDocument/2006/math">
                    <m:d>
                      <m:dPr>
                        <m:ctrlPr>
                          <a:rPr lang="ru-RU" i="1" smtClean="0">
                            <a:latin typeface="Cambria Math" panose="02040503050406030204" pitchFamily="18" charset="0"/>
                          </a:rPr>
                        </m:ctrlPr>
                      </m:dPr>
                      <m:e>
                        <m:m>
                          <m:mPr>
                            <m:mcs>
                              <m:mc>
                                <m:mcPr>
                                  <m:count m:val="1"/>
                                  <m:mcJc m:val="center"/>
                                </m:mcPr>
                              </m:mc>
                            </m:mcs>
                            <m:ctrlPr>
                              <a:rPr lang="ru-RU" i="1" smtClean="0">
                                <a:latin typeface="Cambria Math" panose="02040503050406030204" pitchFamily="18" charset="0"/>
                              </a:rPr>
                            </m:ctrlPr>
                          </m:mP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𝜑</m:t>
                                  </m:r>
                                </m:e>
                                <m:sub>
                                  <m:r>
                                    <a:rPr lang="en-US" b="0" i="1" smtClean="0">
                                      <a:latin typeface="Cambria Math" panose="02040503050406030204" pitchFamily="18" charset="0"/>
                                    </a:rPr>
                                    <m:t>1</m:t>
                                  </m:r>
                                </m:sub>
                              </m:sSub>
                            </m:e>
                          </m:m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𝜑</m:t>
                                  </m:r>
                                </m:e>
                                <m:sub>
                                  <m:r>
                                    <a:rPr lang="en-US" b="0" i="1" smtClean="0">
                                      <a:latin typeface="Cambria Math" panose="02040503050406030204" pitchFamily="18" charset="0"/>
                                    </a:rPr>
                                    <m:t>2</m:t>
                                  </m:r>
                                </m:sub>
                              </m:sSub>
                            </m:e>
                          </m:m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𝜑</m:t>
                                  </m:r>
                                </m:e>
                                <m:sub>
                                  <m:r>
                                    <a:rPr lang="en-US" b="0" i="1" smtClean="0">
                                      <a:latin typeface="Cambria Math" panose="02040503050406030204" pitchFamily="18" charset="0"/>
                                    </a:rPr>
                                    <m:t>3</m:t>
                                  </m:r>
                                </m:sub>
                              </m:sSub>
                            </m:e>
                          </m:mr>
                        </m:m>
                      </m:e>
                    </m:d>
                    <m:r>
                      <a:rPr lang="en-US" b="0" i="0" smtClean="0">
                        <a:latin typeface="Cambria Math" panose="02040503050406030204" pitchFamily="18" charset="0"/>
                      </a:rPr>
                      <m:t>=</m:t>
                    </m:r>
                    <m:d>
                      <m:dPr>
                        <m:ctrlPr>
                          <a:rPr lang="ru-RU" i="1">
                            <a:latin typeface="Cambria Math" panose="02040503050406030204" pitchFamily="18" charset="0"/>
                          </a:rPr>
                        </m:ctrlPr>
                      </m:dPr>
                      <m:e>
                        <m:m>
                          <m:mPr>
                            <m:mcs>
                              <m:mc>
                                <m:mcPr>
                                  <m:count m:val="1"/>
                                  <m:mcJc m:val="center"/>
                                </m:mcPr>
                              </m:mc>
                            </m:mcs>
                            <m:ctrlPr>
                              <a:rPr lang="ru-RU" i="1">
                                <a:latin typeface="Cambria Math" panose="02040503050406030204" pitchFamily="18" charset="0"/>
                              </a:rPr>
                            </m:ctrlPr>
                          </m:mPr>
                          <m:mr>
                            <m:e>
                              <m:sSub>
                                <m:sSubPr>
                                  <m:ctrlPr>
                                    <a:rPr lang="en-US" i="1">
                                      <a:latin typeface="Cambria Math" panose="02040503050406030204" pitchFamily="18" charset="0"/>
                                    </a:rPr>
                                  </m:ctrlPr>
                                </m:sSubPr>
                                <m:e>
                                  <m:r>
                                    <a:rPr lang="en-US" i="1">
                                      <a:latin typeface="Cambria Math" panose="02040503050406030204" pitchFamily="18" charset="0"/>
                                    </a:rPr>
                                    <m:t>𝜑</m:t>
                                  </m:r>
                                </m:e>
                                <m:sub>
                                  <m:r>
                                    <a:rPr lang="en-US" i="1">
                                      <a:latin typeface="Cambria Math" panose="02040503050406030204" pitchFamily="18" charset="0"/>
                                    </a:rPr>
                                    <m:t>1</m:t>
                                  </m:r>
                                  <m:r>
                                    <a:rPr lang="en-US" b="0" i="1" smtClean="0">
                                      <a:latin typeface="Cambria Math" panose="02040503050406030204" pitchFamily="18" charset="0"/>
                                    </a:rPr>
                                    <m:t>0</m:t>
                                  </m:r>
                                </m:sub>
                              </m:sSub>
                            </m:e>
                          </m:mr>
                          <m:mr>
                            <m:e>
                              <m:sSub>
                                <m:sSubPr>
                                  <m:ctrlPr>
                                    <a:rPr lang="en-US" i="1">
                                      <a:latin typeface="Cambria Math" panose="02040503050406030204" pitchFamily="18" charset="0"/>
                                    </a:rPr>
                                  </m:ctrlPr>
                                </m:sSubPr>
                                <m:e>
                                  <m:r>
                                    <a:rPr lang="en-US" i="1">
                                      <a:latin typeface="Cambria Math" panose="02040503050406030204" pitchFamily="18" charset="0"/>
                                    </a:rPr>
                                    <m:t>𝜑</m:t>
                                  </m:r>
                                </m:e>
                                <m:sub>
                                  <m:r>
                                    <a:rPr lang="en-US" i="1">
                                      <a:latin typeface="Cambria Math" panose="02040503050406030204" pitchFamily="18" charset="0"/>
                                    </a:rPr>
                                    <m:t>2</m:t>
                                  </m:r>
                                  <m:r>
                                    <a:rPr lang="en-US" b="0" i="1" smtClean="0">
                                      <a:latin typeface="Cambria Math" panose="02040503050406030204" pitchFamily="18" charset="0"/>
                                    </a:rPr>
                                    <m:t>0</m:t>
                                  </m:r>
                                </m:sub>
                              </m:sSub>
                            </m:e>
                          </m:mr>
                          <m:mr>
                            <m:e>
                              <m:sSub>
                                <m:sSubPr>
                                  <m:ctrlPr>
                                    <a:rPr lang="en-US" i="1">
                                      <a:latin typeface="Cambria Math" panose="02040503050406030204" pitchFamily="18" charset="0"/>
                                    </a:rPr>
                                  </m:ctrlPr>
                                </m:sSubPr>
                                <m:e>
                                  <m:r>
                                    <a:rPr lang="en-US" i="1">
                                      <a:latin typeface="Cambria Math" panose="02040503050406030204" pitchFamily="18" charset="0"/>
                                    </a:rPr>
                                    <m:t>𝜑</m:t>
                                  </m:r>
                                </m:e>
                                <m:sub>
                                  <m:r>
                                    <a:rPr lang="en-US" i="1">
                                      <a:latin typeface="Cambria Math" panose="02040503050406030204" pitchFamily="18" charset="0"/>
                                    </a:rPr>
                                    <m:t>3</m:t>
                                  </m:r>
                                  <m:r>
                                    <a:rPr lang="en-US" b="0" i="1" smtClean="0">
                                      <a:latin typeface="Cambria Math" panose="02040503050406030204" pitchFamily="18" charset="0"/>
                                    </a:rPr>
                                    <m:t>0</m:t>
                                  </m:r>
                                </m:sub>
                              </m:sSub>
                            </m:e>
                          </m:mr>
                        </m:m>
                      </m:e>
                    </m:d>
                    <m:r>
                      <a:rPr lang="en-US" b="0" i="1" smtClean="0">
                        <a:latin typeface="Cambria Math" panose="02040503050406030204" pitchFamily="18" charset="0"/>
                      </a:rPr>
                      <m:t>+</m:t>
                    </m:r>
                    <m:d>
                      <m:dPr>
                        <m:ctrlPr>
                          <a:rPr lang="en-US" b="0" i="1" smtClean="0">
                            <a:latin typeface="Cambria Math" panose="02040503050406030204" pitchFamily="18" charset="0"/>
                          </a:rPr>
                        </m:ctrlPr>
                      </m:dPr>
                      <m:e>
                        <m:m>
                          <m:mPr>
                            <m:mcs>
                              <m:mc>
                                <m:mcPr>
                                  <m:count m:val="3"/>
                                  <m:mcJc m:val="center"/>
                                </m:mcPr>
                              </m:mc>
                            </m:mcs>
                            <m:ctrlPr>
                              <a:rPr lang="en-US" b="0" i="1" smtClean="0">
                                <a:latin typeface="Cambria Math" panose="02040503050406030204" pitchFamily="18" charset="0"/>
                              </a:rPr>
                            </m:ctrlPr>
                          </m:mP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𝛼</m:t>
                                  </m:r>
                                </m:e>
                                <m:sub>
                                  <m:r>
                                    <a:rPr lang="en-US" b="0" i="1" smtClean="0">
                                      <a:latin typeface="Cambria Math" panose="02040503050406030204" pitchFamily="18" charset="0"/>
                                    </a:rPr>
                                    <m:t>11</m:t>
                                  </m:r>
                                </m:sub>
                              </m:sSub>
                            </m:e>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i="1">
                                      <a:latin typeface="Cambria Math" panose="02040503050406030204" pitchFamily="18" charset="0"/>
                                    </a:rPr>
                                    <m:t>1</m:t>
                                  </m:r>
                                  <m:r>
                                    <a:rPr lang="en-US" b="0" i="1" smtClean="0">
                                      <a:latin typeface="Cambria Math" panose="02040503050406030204" pitchFamily="18" charset="0"/>
                                    </a:rPr>
                                    <m:t>2</m:t>
                                  </m:r>
                                </m:sub>
                              </m:sSub>
                            </m:e>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i="1">
                                      <a:latin typeface="Cambria Math" panose="02040503050406030204" pitchFamily="18" charset="0"/>
                                    </a:rPr>
                                    <m:t>1</m:t>
                                  </m:r>
                                  <m:r>
                                    <a:rPr lang="en-US" b="0" i="1" smtClean="0">
                                      <a:latin typeface="Cambria Math" panose="02040503050406030204" pitchFamily="18" charset="0"/>
                                    </a:rPr>
                                    <m:t>3</m:t>
                                  </m:r>
                                </m:sub>
                              </m:sSub>
                            </m:e>
                          </m:mr>
                          <m:mr>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b="0" i="1" smtClean="0">
                                      <a:latin typeface="Cambria Math" panose="02040503050406030204" pitchFamily="18" charset="0"/>
                                    </a:rPr>
                                    <m:t>2</m:t>
                                  </m:r>
                                  <m:r>
                                    <a:rPr lang="en-US" i="1">
                                      <a:latin typeface="Cambria Math" panose="02040503050406030204" pitchFamily="18" charset="0"/>
                                    </a:rPr>
                                    <m:t>1</m:t>
                                  </m:r>
                                </m:sub>
                              </m:sSub>
                            </m:e>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b="0" i="1" smtClean="0">
                                      <a:latin typeface="Cambria Math" panose="02040503050406030204" pitchFamily="18" charset="0"/>
                                    </a:rPr>
                                    <m:t>22</m:t>
                                  </m:r>
                                </m:sub>
                              </m:sSub>
                            </m:e>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b="0" i="1" smtClean="0">
                                      <a:latin typeface="Cambria Math" panose="02040503050406030204" pitchFamily="18" charset="0"/>
                                    </a:rPr>
                                    <m:t>23</m:t>
                                  </m:r>
                                </m:sub>
                              </m:sSub>
                            </m:e>
                          </m:mr>
                          <m:mr>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b="0" i="1" smtClean="0">
                                      <a:latin typeface="Cambria Math" panose="02040503050406030204" pitchFamily="18" charset="0"/>
                                    </a:rPr>
                                    <m:t>31</m:t>
                                  </m:r>
                                </m:sub>
                              </m:sSub>
                            </m:e>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b="0" i="1" smtClean="0">
                                      <a:latin typeface="Cambria Math" panose="02040503050406030204" pitchFamily="18" charset="0"/>
                                    </a:rPr>
                                    <m:t>32</m:t>
                                  </m:r>
                                </m:sub>
                              </m:sSub>
                            </m:e>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b="0" i="1" smtClean="0">
                                      <a:latin typeface="Cambria Math" panose="02040503050406030204" pitchFamily="18" charset="0"/>
                                    </a:rPr>
                                    <m:t>33</m:t>
                                  </m:r>
                                </m:sub>
                              </m:sSub>
                            </m:e>
                          </m:mr>
                        </m:m>
                      </m:e>
                    </m:d>
                    <m:d>
                      <m:dPr>
                        <m:ctrlPr>
                          <a:rPr lang="en-US" b="0" i="1" smtClean="0">
                            <a:latin typeface="Cambria Math" panose="02040503050406030204" pitchFamily="18" charset="0"/>
                          </a:rPr>
                        </m:ctrlPr>
                      </m:dPr>
                      <m:e>
                        <m:m>
                          <m:mPr>
                            <m:mcs>
                              <m:mc>
                                <m:mcPr>
                                  <m:count m:val="1"/>
                                  <m:mcJc m:val="center"/>
                                </m:mcPr>
                              </m:mc>
                            </m:mcs>
                            <m:ctrlPr>
                              <a:rPr lang="en-US" b="0" i="1" smtClean="0">
                                <a:latin typeface="Cambria Math" panose="02040503050406030204" pitchFamily="18" charset="0"/>
                              </a:rPr>
                            </m:ctrlPr>
                          </m:mPr>
                          <m:mr>
                            <m:e>
                              <m:sSubSup>
                                <m:sSubSupPr>
                                  <m:ctrlPr>
                                    <a:rPr lang="en-US" b="0" i="1" smtClean="0">
                                      <a:latin typeface="Cambria Math" panose="02040503050406030204" pitchFamily="18" charset="0"/>
                                    </a:rPr>
                                  </m:ctrlPr>
                                </m:sSubSupPr>
                                <m:e>
                                  <m:r>
                                    <m:rPr>
                                      <m:brk m:alnAt="7"/>
                                    </m:rPr>
                                    <a:rPr lang="en-US" b="0" i="1" smtClean="0">
                                      <a:latin typeface="Cambria Math" panose="02040503050406030204" pitchFamily="18" charset="0"/>
                                    </a:rPr>
                                    <m:t>𝑗</m:t>
                                  </m:r>
                                </m:e>
                                <m:sub>
                                  <m:r>
                                    <m:rPr>
                                      <m:brk m:alnAt="7"/>
                                    </m:rPr>
                                    <a:rPr lang="en-US" b="0" i="1" smtClean="0">
                                      <a:latin typeface="Cambria Math" panose="02040503050406030204" pitchFamily="18" charset="0"/>
                                    </a:rPr>
                                    <m:t>1</m:t>
                                  </m:r>
                                </m:sub>
                                <m:sup>
                                  <m:r>
                                    <m:rPr>
                                      <m:brk m:alnAt="7"/>
                                    </m:rPr>
                                    <a:rPr lang="en-US" b="0" i="1" smtClean="0">
                                      <a:latin typeface="Cambria Math" panose="02040503050406030204" pitchFamily="18" charset="0"/>
                                    </a:rPr>
                                    <m:t>2</m:t>
                                  </m:r>
                                </m:sup>
                              </m:sSubSup>
                            </m:e>
                          </m:mr>
                          <m:mr>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𝑗</m:t>
                                  </m:r>
                                </m:e>
                                <m:sub>
                                  <m:r>
                                    <a:rPr lang="en-US" b="0" i="1" smtClean="0">
                                      <a:latin typeface="Cambria Math" panose="02040503050406030204" pitchFamily="18" charset="0"/>
                                    </a:rPr>
                                    <m:t>2</m:t>
                                  </m:r>
                                </m:sub>
                                <m:sup>
                                  <m:r>
                                    <a:rPr lang="en-US" b="0" i="1" smtClean="0">
                                      <a:latin typeface="Cambria Math" panose="02040503050406030204" pitchFamily="18" charset="0"/>
                                    </a:rPr>
                                    <m:t>2</m:t>
                                  </m:r>
                                </m:sup>
                              </m:sSubSup>
                            </m:e>
                          </m:mr>
                          <m:mr>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𝑗</m:t>
                                  </m:r>
                                </m:e>
                                <m:sub>
                                  <m:r>
                                    <a:rPr lang="en-US" b="0" i="1" smtClean="0">
                                      <a:latin typeface="Cambria Math" panose="02040503050406030204" pitchFamily="18" charset="0"/>
                                    </a:rPr>
                                    <m:t>3</m:t>
                                  </m:r>
                                </m:sub>
                                <m:sup>
                                  <m:r>
                                    <a:rPr lang="en-US" b="0" i="1" smtClean="0">
                                      <a:latin typeface="Cambria Math" panose="02040503050406030204" pitchFamily="18" charset="0"/>
                                    </a:rPr>
                                    <m:t>2</m:t>
                                  </m:r>
                                </m:sup>
                              </m:sSubSup>
                            </m:e>
                          </m:mr>
                        </m:m>
                      </m:e>
                    </m:d>
                  </m:oMath>
                </a14:m>
                <a:r>
                  <a:rPr lang="en-US" dirty="0"/>
                  <a:t>,</a:t>
                </a:r>
              </a:p>
              <a:p>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𝑗</m:t>
                        </m:r>
                      </m:e>
                      <m:sub>
                        <m:r>
                          <a:rPr lang="en-US" sz="1200" b="0" i="1" smtClean="0">
                            <a:latin typeface="Cambria Math" panose="02040503050406030204" pitchFamily="18" charset="0"/>
                          </a:rPr>
                          <m:t>1</m:t>
                        </m:r>
                      </m:sub>
                    </m:sSub>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𝑗</m:t>
                        </m:r>
                      </m:e>
                      <m:sub>
                        <m:r>
                          <a:rPr lang="en-US" sz="1200" b="0" i="1" smtClean="0">
                            <a:latin typeface="Cambria Math" panose="02040503050406030204" pitchFamily="18" charset="0"/>
                          </a:rPr>
                          <m:t>2</m:t>
                        </m:r>
                      </m:sub>
                    </m:sSub>
                    <m:r>
                      <a:rPr lang="en-US" sz="1200" b="0" i="1" smtClean="0">
                        <a:latin typeface="Cambria Math" panose="02040503050406030204" pitchFamily="18" charset="0"/>
                      </a:rPr>
                      <m:t>, </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𝑗</m:t>
                        </m:r>
                      </m:e>
                      <m:sub>
                        <m:r>
                          <a:rPr lang="en-US" sz="1200" b="0" i="1" smtClean="0">
                            <a:latin typeface="Cambria Math" panose="02040503050406030204" pitchFamily="18" charset="0"/>
                          </a:rPr>
                          <m:t>3</m:t>
                        </m:r>
                      </m:sub>
                    </m:sSub>
                    <m:r>
                      <a:rPr lang="en-US" sz="1200" b="0" i="1" smtClean="0">
                        <a:latin typeface="Cambria Math" panose="02040503050406030204" pitchFamily="18" charset="0"/>
                      </a:rPr>
                      <m:t>−</m:t>
                    </m:r>
                  </m:oMath>
                </a14:m>
                <a:r>
                  <a:rPr lang="ru-RU" sz="1200" dirty="0"/>
                  <a:t> силы тока на соответствующих </a:t>
                </a:r>
                <a:r>
                  <a:rPr lang="ru-RU" sz="1200" dirty="0" err="1"/>
                  <a:t>хитерах</a:t>
                </a:r>
                <a:r>
                  <a:rPr lang="en-US" sz="1200" dirty="0"/>
                  <a:t> </a:t>
                </a:r>
                <a:endParaRPr lang="ru-RU" sz="1200" dirty="0"/>
              </a:p>
            </p:txBody>
          </p:sp>
        </mc:Choice>
        <mc:Fallback xmlns="">
          <p:sp>
            <p:nvSpPr>
              <p:cNvPr id="68" name="TextBox 67">
                <a:extLst>
                  <a:ext uri="{FF2B5EF4-FFF2-40B4-BE49-F238E27FC236}">
                    <a16:creationId xmlns:a16="http://schemas.microsoft.com/office/drawing/2014/main" id="{6FB44275-D61E-0FCF-AC60-99008E4C23D9}"/>
                  </a:ext>
                </a:extLst>
              </p:cNvPr>
              <p:cNvSpPr txBox="1">
                <a:spLocks noRot="1" noChangeAspect="1" noMove="1" noResize="1" noEditPoints="1" noAdjustHandles="1" noChangeArrowheads="1" noChangeShapeType="1" noTextEdit="1"/>
              </p:cNvSpPr>
              <p:nvPr/>
            </p:nvSpPr>
            <p:spPr>
              <a:xfrm>
                <a:off x="3223713" y="3336510"/>
                <a:ext cx="4335327" cy="1025152"/>
              </a:xfrm>
              <a:prstGeom prst="rect">
                <a:avLst/>
              </a:prstGeom>
              <a:blipFill>
                <a:blip r:embed="rId11"/>
                <a:stretch>
                  <a:fillRect b="-595"/>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69" name="TextBox 68">
                <a:extLst>
                  <a:ext uri="{FF2B5EF4-FFF2-40B4-BE49-F238E27FC236}">
                    <a16:creationId xmlns:a16="http://schemas.microsoft.com/office/drawing/2014/main" id="{CC47DB1C-6551-8451-1E76-CECD7DCF83FC}"/>
                  </a:ext>
                </a:extLst>
              </p:cNvPr>
              <p:cNvSpPr txBox="1"/>
              <p:nvPr/>
            </p:nvSpPr>
            <p:spPr>
              <a:xfrm>
                <a:off x="144966" y="4405850"/>
                <a:ext cx="8648677" cy="646331"/>
              </a:xfrm>
              <a:prstGeom prst="rect">
                <a:avLst/>
              </a:prstGeom>
              <a:noFill/>
            </p:spPr>
            <p:txBody>
              <a:bodyPr wrap="square" rtlCol="0">
                <a:spAutoFit/>
              </a:bodyPr>
              <a:lstStyle/>
              <a:p>
                <a:r>
                  <a:rPr lang="ru-RU" sz="1200" dirty="0"/>
                  <a:t>Подбор параметров унитарных матриц и фазового слоя решался как </a:t>
                </a:r>
                <a:r>
                  <a:rPr lang="ru-RU" sz="1200" b="1" dirty="0"/>
                  <a:t>задача регрессии</a:t>
                </a:r>
                <a:r>
                  <a:rPr lang="ru-RU" sz="1200" dirty="0"/>
                  <a:t>, используемая </a:t>
                </a:r>
                <a:r>
                  <a:rPr lang="ru-RU" sz="1200" b="1" dirty="0"/>
                  <a:t>метрика</a:t>
                </a:r>
                <a:r>
                  <a:rPr lang="ru-RU" sz="1200" dirty="0"/>
                  <a:t> – суммарное значение абсолютной ошибки</a:t>
                </a:r>
                <a:r>
                  <a:rPr lang="en-US" sz="1200" dirty="0"/>
                  <a:t> (total absolute error, </a:t>
                </a:r>
                <a:r>
                  <a:rPr lang="en-US" sz="1200" b="1" dirty="0"/>
                  <a:t>TAE</a:t>
                </a:r>
                <a:r>
                  <a:rPr lang="en-US" sz="1200" dirty="0"/>
                  <a:t>)</a:t>
                </a:r>
                <a:r>
                  <a:rPr lang="ru-RU" sz="1200" dirty="0"/>
                  <a:t>.</a:t>
                </a:r>
              </a:p>
              <a:p>
                <a:r>
                  <a:rPr lang="ru-RU" sz="1200" b="1" dirty="0"/>
                  <a:t>Инициализация случайными параметрами дает значение </a:t>
                </a:r>
                <a14:m>
                  <m:oMath xmlns:m="http://schemas.openxmlformats.org/officeDocument/2006/math">
                    <m:r>
                      <a:rPr lang="en-US" sz="1200" b="1" i="0" dirty="0" smtClean="0">
                        <a:latin typeface="Cambria Math" panose="02040503050406030204" pitchFamily="18" charset="0"/>
                      </a:rPr>
                      <m:t>𝐓𝐀𝐄</m:t>
                    </m:r>
                    <m:r>
                      <a:rPr lang="en-US" sz="1200" b="1" i="1" dirty="0" smtClean="0">
                        <a:latin typeface="Cambria Math" panose="02040503050406030204" pitchFamily="18" charset="0"/>
                      </a:rPr>
                      <m:t> ~ </m:t>
                    </m:r>
                    <m:r>
                      <a:rPr lang="ru-RU" sz="1200" b="1" i="1" dirty="0">
                        <a:latin typeface="Cambria Math" panose="02040503050406030204" pitchFamily="18" charset="0"/>
                      </a:rPr>
                      <m:t>𝟗𝟐𝟎</m:t>
                    </m:r>
                  </m:oMath>
                </a14:m>
                <a:r>
                  <a:rPr lang="ru-RU" sz="1200" b="1" dirty="0"/>
                  <a:t>.</a:t>
                </a:r>
              </a:p>
            </p:txBody>
          </p:sp>
        </mc:Choice>
        <mc:Fallback xmlns="">
          <p:sp>
            <p:nvSpPr>
              <p:cNvPr id="69" name="TextBox 68">
                <a:extLst>
                  <a:ext uri="{FF2B5EF4-FFF2-40B4-BE49-F238E27FC236}">
                    <a16:creationId xmlns:a16="http://schemas.microsoft.com/office/drawing/2014/main" id="{CC47DB1C-6551-8451-1E76-CECD7DCF83FC}"/>
                  </a:ext>
                </a:extLst>
              </p:cNvPr>
              <p:cNvSpPr txBox="1">
                <a:spLocks noRot="1" noChangeAspect="1" noMove="1" noResize="1" noEditPoints="1" noAdjustHandles="1" noChangeArrowheads="1" noChangeShapeType="1" noTextEdit="1"/>
              </p:cNvSpPr>
              <p:nvPr/>
            </p:nvSpPr>
            <p:spPr>
              <a:xfrm>
                <a:off x="144966" y="4405850"/>
                <a:ext cx="8648677" cy="646331"/>
              </a:xfrm>
              <a:prstGeom prst="rect">
                <a:avLst/>
              </a:prstGeom>
              <a:blipFill>
                <a:blip r:embed="rId12"/>
                <a:stretch>
                  <a:fillRect l="-70" t="-1887" b="-5660"/>
                </a:stretch>
              </a:blipFill>
            </p:spPr>
            <p:txBody>
              <a:bodyPr/>
              <a:lstStyle/>
              <a:p>
                <a:r>
                  <a:rPr lang="ru-RU">
                    <a:noFill/>
                  </a:rPr>
                  <a:t> </a:t>
                </a:r>
              </a:p>
            </p:txBody>
          </p:sp>
        </mc:Fallback>
      </mc:AlternateContent>
      <p:sp>
        <p:nvSpPr>
          <p:cNvPr id="3" name="Right Brace 2">
            <a:extLst>
              <a:ext uri="{FF2B5EF4-FFF2-40B4-BE49-F238E27FC236}">
                <a16:creationId xmlns:a16="http://schemas.microsoft.com/office/drawing/2014/main" id="{9122E587-2C50-A2EF-C780-69D2362D7DAC}"/>
              </a:ext>
            </a:extLst>
          </p:cNvPr>
          <p:cNvSpPr/>
          <p:nvPr/>
        </p:nvSpPr>
        <p:spPr>
          <a:xfrm rot="5400000">
            <a:off x="5765000" y="1789683"/>
            <a:ext cx="198003" cy="889923"/>
          </a:xfrm>
          <a:prstGeom prst="rightBrace">
            <a:avLst/>
          </a:prstGeom>
          <a:ln w="19050"/>
          <a:effectLst/>
        </p:spPr>
        <p:style>
          <a:lnRef idx="1">
            <a:schemeClr val="accent2"/>
          </a:lnRef>
          <a:fillRef idx="0">
            <a:schemeClr val="accent2"/>
          </a:fillRef>
          <a:effectRef idx="0">
            <a:schemeClr val="accent2"/>
          </a:effectRef>
          <a:fontRef idx="minor">
            <a:schemeClr val="tx1"/>
          </a:fontRef>
        </p:style>
        <p:txBody>
          <a:bodyPr rtlCol="0" anchor="ctr"/>
          <a:lstStyle/>
          <a:p>
            <a:pPr algn="ctr"/>
            <a:endParaRPr lang="ru-RU"/>
          </a:p>
        </p:txBody>
      </p:sp>
    </p:spTree>
    <p:extLst>
      <p:ext uri="{BB962C8B-B14F-4D97-AF65-F5344CB8AC3E}">
        <p14:creationId xmlns:p14="http://schemas.microsoft.com/office/powerpoint/2010/main" val="1570791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
          <a:extLst>
            <a:ext uri="{FF2B5EF4-FFF2-40B4-BE49-F238E27FC236}">
              <a16:creationId xmlns:a16="http://schemas.microsoft.com/office/drawing/2014/main" id="{8085321C-D9A6-E221-5929-7C9B9BC6D3A1}"/>
            </a:ext>
          </a:extLst>
        </p:cNvPr>
        <p:cNvGrpSpPr/>
        <p:nvPr/>
      </p:nvGrpSpPr>
      <p:grpSpPr>
        <a:xfrm>
          <a:off x="0" y="0"/>
          <a:ext cx="0" cy="0"/>
          <a:chOff x="0" y="0"/>
          <a:chExt cx="0" cy="0"/>
        </a:xfrm>
      </p:grpSpPr>
      <p:sp>
        <p:nvSpPr>
          <p:cNvPr id="2" name="Google Shape;68;p15">
            <a:extLst>
              <a:ext uri="{FF2B5EF4-FFF2-40B4-BE49-F238E27FC236}">
                <a16:creationId xmlns:a16="http://schemas.microsoft.com/office/drawing/2014/main" id="{6E6241CD-49E0-7956-829B-88F97306197F}"/>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pic>
        <p:nvPicPr>
          <p:cNvPr id="5" name="Picture 4">
            <a:extLst>
              <a:ext uri="{FF2B5EF4-FFF2-40B4-BE49-F238E27FC236}">
                <a16:creationId xmlns:a16="http://schemas.microsoft.com/office/drawing/2014/main" id="{834D8065-E5B2-8A90-312B-A60C13B838F5}"/>
              </a:ext>
            </a:extLst>
          </p:cNvPr>
          <p:cNvPicPr>
            <a:picLocks noChangeAspect="1"/>
          </p:cNvPicPr>
          <p:nvPr/>
        </p:nvPicPr>
        <p:blipFill>
          <a:blip r:embed="rId3"/>
          <a:stretch>
            <a:fillRect/>
          </a:stretch>
        </p:blipFill>
        <p:spPr>
          <a:xfrm>
            <a:off x="2250858" y="789478"/>
            <a:ext cx="5243840" cy="4249943"/>
          </a:xfrm>
          <a:prstGeom prst="rect">
            <a:avLst/>
          </a:prstGeom>
        </p:spPr>
      </p:pic>
      <p:sp>
        <p:nvSpPr>
          <p:cNvPr id="6" name="TextBox 5">
            <a:extLst>
              <a:ext uri="{FF2B5EF4-FFF2-40B4-BE49-F238E27FC236}">
                <a16:creationId xmlns:a16="http://schemas.microsoft.com/office/drawing/2014/main" id="{98A4E163-7536-0FC2-7503-B2ED3ECBD58B}"/>
              </a:ext>
            </a:extLst>
          </p:cNvPr>
          <p:cNvSpPr txBox="1"/>
          <p:nvPr/>
        </p:nvSpPr>
        <p:spPr>
          <a:xfrm>
            <a:off x="163923" y="1961852"/>
            <a:ext cx="1937833" cy="1815882"/>
          </a:xfrm>
          <a:prstGeom prst="rect">
            <a:avLst/>
          </a:prstGeom>
          <a:noFill/>
        </p:spPr>
        <p:txBody>
          <a:bodyPr wrap="square" rtlCol="0">
            <a:spAutoFit/>
          </a:bodyPr>
          <a:lstStyle/>
          <a:p>
            <a:r>
              <a:rPr lang="ru-RU" b="1" dirty="0"/>
              <a:t>Столбцы</a:t>
            </a:r>
            <a:r>
              <a:rPr lang="en-US" b="1" dirty="0"/>
              <a:t>:</a:t>
            </a:r>
          </a:p>
          <a:p>
            <a:r>
              <a:rPr lang="ru-RU" dirty="0"/>
              <a:t>номер входа, в который заводилось лазерное излучение </a:t>
            </a:r>
            <a:endParaRPr lang="en-US" b="1" dirty="0"/>
          </a:p>
          <a:p>
            <a:r>
              <a:rPr lang="en-US" b="1" dirty="0"/>
              <a:t>C</a:t>
            </a:r>
            <a:r>
              <a:rPr lang="ru-RU" b="1" dirty="0"/>
              <a:t>троки</a:t>
            </a:r>
            <a:r>
              <a:rPr lang="en-US" b="1" dirty="0"/>
              <a:t>:</a:t>
            </a:r>
          </a:p>
          <a:p>
            <a:r>
              <a:rPr lang="ru-RU" dirty="0"/>
              <a:t>номер </a:t>
            </a:r>
            <a:r>
              <a:rPr lang="ru-RU" dirty="0" err="1"/>
              <a:t>хитера</a:t>
            </a:r>
            <a:r>
              <a:rPr lang="ru-RU" dirty="0"/>
              <a:t>, который грелся на фазовом слое. </a:t>
            </a:r>
          </a:p>
        </p:txBody>
      </p:sp>
      <p:sp>
        <p:nvSpPr>
          <p:cNvPr id="8" name="TextBox 7">
            <a:extLst>
              <a:ext uri="{FF2B5EF4-FFF2-40B4-BE49-F238E27FC236}">
                <a16:creationId xmlns:a16="http://schemas.microsoft.com/office/drawing/2014/main" id="{0E4285CC-49E1-8D61-177B-1A15745CA306}"/>
              </a:ext>
            </a:extLst>
          </p:cNvPr>
          <p:cNvSpPr txBox="1"/>
          <p:nvPr/>
        </p:nvSpPr>
        <p:spPr>
          <a:xfrm>
            <a:off x="490406" y="4731644"/>
            <a:ext cx="1521274" cy="307777"/>
          </a:xfrm>
          <a:prstGeom prst="rect">
            <a:avLst/>
          </a:prstGeom>
          <a:noFill/>
        </p:spPr>
        <p:txBody>
          <a:bodyPr wrap="square" rtlCol="0">
            <a:spAutoFit/>
          </a:bodyPr>
          <a:lstStyle/>
          <a:p>
            <a:r>
              <a:rPr lang="en-US" b="1" dirty="0"/>
              <a:t>TAE = 78</a:t>
            </a:r>
            <a:endParaRPr lang="ru-RU" b="1" dirty="0"/>
          </a:p>
        </p:txBody>
      </p:sp>
      <p:cxnSp>
        <p:nvCxnSpPr>
          <p:cNvPr id="4" name="Straight Arrow Connector 3">
            <a:extLst>
              <a:ext uri="{FF2B5EF4-FFF2-40B4-BE49-F238E27FC236}">
                <a16:creationId xmlns:a16="http://schemas.microsoft.com/office/drawing/2014/main" id="{0B9A7919-9148-E59C-3C7B-C1EAED3034C1}"/>
              </a:ext>
            </a:extLst>
          </p:cNvPr>
          <p:cNvCxnSpPr>
            <a:cxnSpLocks/>
          </p:cNvCxnSpPr>
          <p:nvPr/>
        </p:nvCxnSpPr>
        <p:spPr>
          <a:xfrm>
            <a:off x="277046" y="952038"/>
            <a:ext cx="136751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8D370974-58AA-A69E-C8F8-3FDEB506101F}"/>
              </a:ext>
            </a:extLst>
          </p:cNvPr>
          <p:cNvCxnSpPr>
            <a:cxnSpLocks/>
          </p:cNvCxnSpPr>
          <p:nvPr/>
        </p:nvCxnSpPr>
        <p:spPr>
          <a:xfrm>
            <a:off x="490406" y="789478"/>
            <a:ext cx="0" cy="11723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953425A-2D58-378E-714E-C18F2AF347F3}"/>
              </a:ext>
            </a:extLst>
          </p:cNvPr>
          <p:cNvSpPr txBox="1"/>
          <p:nvPr/>
        </p:nvSpPr>
        <p:spPr>
          <a:xfrm>
            <a:off x="490406" y="644262"/>
            <a:ext cx="2029274" cy="307776"/>
          </a:xfrm>
          <a:prstGeom prst="rect">
            <a:avLst/>
          </a:prstGeom>
          <a:noFill/>
        </p:spPr>
        <p:txBody>
          <a:bodyPr wrap="square">
            <a:spAutoFit/>
          </a:bodyPr>
          <a:lstStyle/>
          <a:p>
            <a:pPr algn="ctr"/>
            <a:r>
              <a:rPr lang="ru-RU" dirty="0"/>
              <a:t>номер входа</a:t>
            </a:r>
            <a:r>
              <a:rPr lang="en-US" dirty="0"/>
              <a:t> </a:t>
            </a:r>
            <a:r>
              <a:rPr lang="ru-RU" dirty="0"/>
              <a:t>(</a:t>
            </a:r>
            <a:r>
              <a:rPr lang="en-US" dirty="0" err="1"/>
              <a:t>in_ch</a:t>
            </a:r>
            <a:r>
              <a:rPr lang="en-US" dirty="0"/>
              <a:t>)</a:t>
            </a:r>
            <a:endParaRPr lang="ru-RU" dirty="0"/>
          </a:p>
        </p:txBody>
      </p:sp>
      <p:sp>
        <p:nvSpPr>
          <p:cNvPr id="14" name="TextBox 13">
            <a:extLst>
              <a:ext uri="{FF2B5EF4-FFF2-40B4-BE49-F238E27FC236}">
                <a16:creationId xmlns:a16="http://schemas.microsoft.com/office/drawing/2014/main" id="{F1C3B3CA-E2BE-053D-7446-2BC333116233}"/>
              </a:ext>
            </a:extLst>
          </p:cNvPr>
          <p:cNvSpPr txBox="1"/>
          <p:nvPr/>
        </p:nvSpPr>
        <p:spPr>
          <a:xfrm>
            <a:off x="449083" y="1410630"/>
            <a:ext cx="1367512" cy="523220"/>
          </a:xfrm>
          <a:prstGeom prst="rect">
            <a:avLst/>
          </a:prstGeom>
          <a:noFill/>
        </p:spPr>
        <p:txBody>
          <a:bodyPr wrap="square">
            <a:spAutoFit/>
          </a:bodyPr>
          <a:lstStyle/>
          <a:p>
            <a:pPr algn="ctr"/>
            <a:r>
              <a:rPr lang="ru-RU" dirty="0"/>
              <a:t>номер </a:t>
            </a:r>
            <a:r>
              <a:rPr lang="ru-RU" dirty="0" err="1"/>
              <a:t>хитера</a:t>
            </a:r>
            <a:r>
              <a:rPr lang="ru-RU" dirty="0"/>
              <a:t> </a:t>
            </a:r>
            <a:r>
              <a:rPr lang="en-US" dirty="0"/>
              <a:t>(heater)</a:t>
            </a:r>
            <a:endParaRPr lang="ru-RU" dirty="0"/>
          </a:p>
        </p:txBody>
      </p:sp>
      <p:sp>
        <p:nvSpPr>
          <p:cNvPr id="3" name="TextBox 2">
            <a:extLst>
              <a:ext uri="{FF2B5EF4-FFF2-40B4-BE49-F238E27FC236}">
                <a16:creationId xmlns:a16="http://schemas.microsoft.com/office/drawing/2014/main" id="{3D1E9D51-E2C5-E1C8-6EA4-FBDB4BA87776}"/>
              </a:ext>
            </a:extLst>
          </p:cNvPr>
          <p:cNvSpPr txBox="1"/>
          <p:nvPr/>
        </p:nvSpPr>
        <p:spPr>
          <a:xfrm>
            <a:off x="163923" y="3958792"/>
            <a:ext cx="2153392" cy="954107"/>
          </a:xfrm>
          <a:prstGeom prst="rect">
            <a:avLst/>
          </a:prstGeom>
          <a:noFill/>
        </p:spPr>
        <p:txBody>
          <a:bodyPr wrap="square" rtlCol="0">
            <a:spAutoFit/>
          </a:bodyPr>
          <a:lstStyle/>
          <a:p>
            <a:r>
              <a:rPr lang="ru-RU" dirty="0"/>
              <a:t>Параметризация проведена оптимизатором </a:t>
            </a:r>
            <a:r>
              <a:rPr lang="en-US" b="1" u="sng" dirty="0"/>
              <a:t>LBFGS</a:t>
            </a:r>
            <a:endParaRPr lang="en-US" b="1" dirty="0"/>
          </a:p>
          <a:p>
            <a:endParaRPr lang="ru-RU" dirty="0"/>
          </a:p>
        </p:txBody>
      </p:sp>
    </p:spTree>
    <p:extLst>
      <p:ext uri="{BB962C8B-B14F-4D97-AF65-F5344CB8AC3E}">
        <p14:creationId xmlns:p14="http://schemas.microsoft.com/office/powerpoint/2010/main" val="14864214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
          <a:extLst>
            <a:ext uri="{FF2B5EF4-FFF2-40B4-BE49-F238E27FC236}">
              <a16:creationId xmlns:a16="http://schemas.microsoft.com/office/drawing/2014/main" id="{7FC05F3E-46B2-E749-E2CE-16D14024E4B4}"/>
            </a:ext>
          </a:extLst>
        </p:cNvPr>
        <p:cNvGrpSpPr/>
        <p:nvPr/>
      </p:nvGrpSpPr>
      <p:grpSpPr>
        <a:xfrm>
          <a:off x="0" y="0"/>
          <a:ext cx="0" cy="0"/>
          <a:chOff x="0" y="0"/>
          <a:chExt cx="0" cy="0"/>
        </a:xfrm>
      </p:grpSpPr>
      <p:sp>
        <p:nvSpPr>
          <p:cNvPr id="66" name="Google Shape;66;p15">
            <a:extLst>
              <a:ext uri="{FF2B5EF4-FFF2-40B4-BE49-F238E27FC236}">
                <a16:creationId xmlns:a16="http://schemas.microsoft.com/office/drawing/2014/main" id="{9A371FD6-B651-B802-945F-50F80AF6204D}"/>
              </a:ext>
            </a:extLst>
          </p:cNvPr>
          <p:cNvSpPr txBox="1"/>
          <p:nvPr/>
        </p:nvSpPr>
        <p:spPr>
          <a:xfrm>
            <a:off x="215682" y="786020"/>
            <a:ext cx="8712636" cy="689100"/>
          </a:xfrm>
          <a:prstGeom prst="rect">
            <a:avLst/>
          </a:prstGeom>
          <a:noFill/>
          <a:ln>
            <a:noFill/>
          </a:ln>
        </p:spPr>
        <p:txBody>
          <a:bodyPr spcFirstLastPara="1" wrap="square" lIns="91425" tIns="0" rIns="91425" bIns="45700" anchor="ctr" anchorCtr="0">
            <a:noAutofit/>
          </a:bodyPr>
          <a:lstStyle/>
          <a:p>
            <a:pPr marL="0" lvl="0" indent="0" algn="l" rtl="0">
              <a:spcBef>
                <a:spcPts val="0"/>
              </a:spcBef>
              <a:spcAft>
                <a:spcPts val="0"/>
              </a:spcAft>
              <a:buNone/>
            </a:pPr>
            <a:r>
              <a:rPr lang="ru" sz="3000" dirty="0">
                <a:solidFill>
                  <a:srgbClr val="073763"/>
                </a:solidFill>
                <a:latin typeface="Inter ExtraBold"/>
                <a:ea typeface="Inter ExtraBold"/>
                <a:cs typeface="Inter ExtraBold"/>
                <a:sym typeface="Inter ExtraBold"/>
              </a:rPr>
              <a:t>Полученная параметризация в результате аппроксимации</a:t>
            </a:r>
            <a:endParaRPr sz="1900" dirty="0">
              <a:solidFill>
                <a:srgbClr val="073763"/>
              </a:solidFill>
              <a:latin typeface="Inter ExtraBold"/>
              <a:ea typeface="Inter ExtraBold"/>
              <a:cs typeface="Inter ExtraBold"/>
              <a:sym typeface="Inter ExtraBold"/>
            </a:endParaRPr>
          </a:p>
        </p:txBody>
      </p:sp>
      <p:sp>
        <p:nvSpPr>
          <p:cNvPr id="2" name="Google Shape;68;p15">
            <a:extLst>
              <a:ext uri="{FF2B5EF4-FFF2-40B4-BE49-F238E27FC236}">
                <a16:creationId xmlns:a16="http://schemas.microsoft.com/office/drawing/2014/main" id="{41498412-F3C6-40A7-2B44-884BD58EB253}"/>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pic>
        <p:nvPicPr>
          <p:cNvPr id="7" name="Picture 6">
            <a:extLst>
              <a:ext uri="{FF2B5EF4-FFF2-40B4-BE49-F238E27FC236}">
                <a16:creationId xmlns:a16="http://schemas.microsoft.com/office/drawing/2014/main" id="{27FCA6E0-3048-F6A1-5061-EF890A479B85}"/>
              </a:ext>
            </a:extLst>
          </p:cNvPr>
          <p:cNvPicPr>
            <a:picLocks noChangeAspect="1"/>
          </p:cNvPicPr>
          <p:nvPr/>
        </p:nvPicPr>
        <p:blipFill>
          <a:blip r:embed="rId3"/>
          <a:stretch>
            <a:fillRect/>
          </a:stretch>
        </p:blipFill>
        <p:spPr>
          <a:xfrm>
            <a:off x="609599" y="2226310"/>
            <a:ext cx="3023174" cy="2571750"/>
          </a:xfrm>
          <a:prstGeom prst="rect">
            <a:avLst/>
          </a:prstGeom>
        </p:spPr>
      </p:pic>
      <p:pic>
        <p:nvPicPr>
          <p:cNvPr id="14" name="Picture 13">
            <a:extLst>
              <a:ext uri="{FF2B5EF4-FFF2-40B4-BE49-F238E27FC236}">
                <a16:creationId xmlns:a16="http://schemas.microsoft.com/office/drawing/2014/main" id="{81C766F1-4B01-E707-8B05-C66005FCFB12}"/>
              </a:ext>
            </a:extLst>
          </p:cNvPr>
          <p:cNvPicPr>
            <a:picLocks noChangeAspect="1"/>
          </p:cNvPicPr>
          <p:nvPr/>
        </p:nvPicPr>
        <p:blipFill>
          <a:blip r:embed="rId4"/>
          <a:stretch>
            <a:fillRect/>
          </a:stretch>
        </p:blipFill>
        <p:spPr>
          <a:xfrm>
            <a:off x="4175760" y="2226310"/>
            <a:ext cx="3023174" cy="2571750"/>
          </a:xfrm>
          <a:prstGeom prst="rect">
            <a:avLst/>
          </a:prstGeom>
        </p:spPr>
      </p:pic>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772BE85E-606D-9520-3B7E-FA4CCE9C7DD4}"/>
                  </a:ext>
                </a:extLst>
              </p:cNvPr>
              <p:cNvSpPr txBox="1"/>
              <p:nvPr/>
            </p:nvSpPr>
            <p:spPr>
              <a:xfrm>
                <a:off x="3632773" y="1371600"/>
                <a:ext cx="6106160" cy="666464"/>
              </a:xfrm>
              <a:prstGeom prst="rect">
                <a:avLst/>
              </a:prstGeom>
              <a:noFill/>
            </p:spPr>
            <p:txBody>
              <a:bodyPr wrap="square" rtlCol="0">
                <a:spAutoFit/>
              </a:bodyPr>
              <a:lstStyle/>
              <a:p>
                <a14:m>
                  <m:oMath xmlns:m="http://schemas.openxmlformats.org/officeDocument/2006/math">
                    <m:r>
                      <a:rPr lang="en-US" b="0" i="1" smtClean="0">
                        <a:latin typeface="Cambria Math" panose="02040503050406030204" pitchFamily="18" charset="0"/>
                      </a:rPr>
                      <m:t>𝛼</m:t>
                    </m:r>
                    <m:r>
                      <a:rPr lang="en-US" b="0" i="1" smtClean="0">
                        <a:latin typeface="Cambria Math" panose="02040503050406030204" pitchFamily="18" charset="0"/>
                      </a:rPr>
                      <m:t>= </m:t>
                    </m:r>
                    <m:d>
                      <m:dPr>
                        <m:ctrlPr>
                          <a:rPr lang="en-US" b="0" i="1" smtClean="0">
                            <a:latin typeface="Cambria Math" panose="02040503050406030204" pitchFamily="18" charset="0"/>
                          </a:rPr>
                        </m:ctrlPr>
                      </m:dPr>
                      <m:e>
                        <m:m>
                          <m:mPr>
                            <m:mcs>
                              <m:mc>
                                <m:mcPr>
                                  <m:count m:val="3"/>
                                  <m:mcJc m:val="center"/>
                                </m:mcPr>
                              </m:mc>
                            </m:mcs>
                            <m:ctrlPr>
                              <a:rPr lang="en-US" b="0" i="1" smtClean="0">
                                <a:latin typeface="Cambria Math" panose="02040503050406030204" pitchFamily="18" charset="0"/>
                              </a:rPr>
                            </m:ctrlPr>
                          </m:mPr>
                          <m:mr>
                            <m:e>
                              <m:r>
                                <m:rPr>
                                  <m:brk m:alnAt="7"/>
                                </m:rPr>
                                <a:rPr lang="en-US" b="0" i="1" smtClean="0">
                                  <a:latin typeface="Cambria Math" panose="02040503050406030204" pitchFamily="18" charset="0"/>
                                </a:rPr>
                                <m:t>9</m:t>
                              </m:r>
                              <m:r>
                                <a:rPr lang="en-US" b="0" i="1" smtClean="0">
                                  <a:latin typeface="Cambria Math" panose="02040503050406030204" pitchFamily="18" charset="0"/>
                                </a:rPr>
                                <m:t>.51</m:t>
                              </m:r>
                            </m:e>
                            <m:e>
                              <m:r>
                                <a:rPr lang="en-US" b="0" i="1" smtClean="0">
                                  <a:latin typeface="Cambria Math" panose="02040503050406030204" pitchFamily="18" charset="0"/>
                                </a:rPr>
                                <m:t>2.12</m:t>
                              </m:r>
                            </m:e>
                            <m:e>
                              <m:r>
                                <a:rPr lang="en-US" b="0" i="1" smtClean="0">
                                  <a:latin typeface="Cambria Math" panose="02040503050406030204" pitchFamily="18" charset="0"/>
                                </a:rPr>
                                <m:t>−2.79</m:t>
                              </m:r>
                            </m:e>
                          </m:mr>
                          <m:mr>
                            <m:e>
                              <m:r>
                                <a:rPr lang="en-US" b="0" i="1" smtClean="0">
                                  <a:latin typeface="Cambria Math" panose="02040503050406030204" pitchFamily="18" charset="0"/>
                                </a:rPr>
                                <m:t>3.8</m:t>
                              </m:r>
                            </m:e>
                            <m:e>
                              <m:r>
                                <a:rPr lang="en-US" b="0" i="1" smtClean="0">
                                  <a:latin typeface="Cambria Math" panose="02040503050406030204" pitchFamily="18" charset="0"/>
                                </a:rPr>
                                <m:t>8.49</m:t>
                              </m:r>
                            </m:e>
                            <m:e>
                              <m:r>
                                <a:rPr lang="en-US" b="0" i="1" smtClean="0">
                                  <a:latin typeface="Cambria Math" panose="02040503050406030204" pitchFamily="18" charset="0"/>
                                </a:rPr>
                                <m:t>−0.42</m:t>
                              </m:r>
                            </m:e>
                          </m:mr>
                          <m:mr>
                            <m:e>
                              <m:r>
                                <a:rPr lang="en-US" b="0" i="1" smtClean="0">
                                  <a:latin typeface="Cambria Math" panose="02040503050406030204" pitchFamily="18" charset="0"/>
                                </a:rPr>
                                <m:t>1.38</m:t>
                              </m:r>
                            </m:e>
                            <m:e>
                              <m:r>
                                <a:rPr lang="en-US" b="0" i="1" smtClean="0">
                                  <a:latin typeface="Cambria Math" panose="02040503050406030204" pitchFamily="18" charset="0"/>
                                </a:rPr>
                                <m:t>2.49</m:t>
                              </m:r>
                            </m:e>
                            <m:e>
                              <m:r>
                                <a:rPr lang="en-US" b="0" i="1" smtClean="0">
                                  <a:latin typeface="Cambria Math" panose="02040503050406030204" pitchFamily="18" charset="0"/>
                                </a:rPr>
                                <m:t>6.13</m:t>
                              </m:r>
                            </m:e>
                          </m:mr>
                        </m:m>
                      </m:e>
                    </m:d>
                  </m:oMath>
                </a14:m>
                <a:r>
                  <a:rPr lang="en-US" dirty="0"/>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𝜑</m:t>
                        </m:r>
                      </m:e>
                      <m:sub>
                        <m:r>
                          <a:rPr lang="en-US" b="0" i="1" smtClean="0">
                            <a:latin typeface="Cambria Math" panose="02040503050406030204" pitchFamily="18" charset="0"/>
                          </a:rPr>
                          <m:t>0</m:t>
                        </m:r>
                      </m:sub>
                    </m:sSub>
                    <m:r>
                      <a:rPr lang="en-US" b="0" i="1" smtClean="0">
                        <a:latin typeface="Cambria Math" panose="02040503050406030204" pitchFamily="18" charset="0"/>
                      </a:rPr>
                      <m:t>= </m:t>
                    </m:r>
                    <m:d>
                      <m:dPr>
                        <m:ctrlPr>
                          <a:rPr lang="en-US" b="0" i="1" smtClean="0">
                            <a:latin typeface="Cambria Math" panose="02040503050406030204" pitchFamily="18" charset="0"/>
                          </a:rPr>
                        </m:ctrlPr>
                      </m:dPr>
                      <m:e>
                        <m:m>
                          <m:mPr>
                            <m:mcs>
                              <m:mc>
                                <m:mcPr>
                                  <m:count m:val="1"/>
                                  <m:mcJc m:val="center"/>
                                </m:mcPr>
                              </m:mc>
                            </m:mcs>
                            <m:ctrlPr>
                              <a:rPr lang="en-US" b="0" i="1" smtClean="0">
                                <a:latin typeface="Cambria Math" panose="02040503050406030204" pitchFamily="18" charset="0"/>
                              </a:rPr>
                            </m:ctrlPr>
                          </m:mPr>
                          <m:mr>
                            <m:e>
                              <m:r>
                                <m:rPr>
                                  <m:brk m:alnAt="7"/>
                                </m:rPr>
                                <a:rPr lang="en-US" b="0" i="1" smtClean="0">
                                  <a:latin typeface="Cambria Math" panose="02040503050406030204" pitchFamily="18" charset="0"/>
                                </a:rPr>
                                <m:t>0</m:t>
                              </m:r>
                              <m:r>
                                <a:rPr lang="en-US" b="0" i="1" smtClean="0">
                                  <a:latin typeface="Cambria Math" panose="02040503050406030204" pitchFamily="18" charset="0"/>
                                </a:rPr>
                                <m:t>.57</m:t>
                              </m:r>
                            </m:e>
                          </m:mr>
                          <m:mr>
                            <m:e>
                              <m:r>
                                <a:rPr lang="en-US" b="0" i="1" smtClean="0">
                                  <a:latin typeface="Cambria Math" panose="02040503050406030204" pitchFamily="18" charset="0"/>
                                </a:rPr>
                                <m:t>2.67</m:t>
                              </m:r>
                            </m:e>
                          </m:mr>
                          <m:mr>
                            <m:e>
                              <m:r>
                                <a:rPr lang="en-US" b="0" i="1" smtClean="0">
                                  <a:latin typeface="Cambria Math" panose="02040503050406030204" pitchFamily="18" charset="0"/>
                                </a:rPr>
                                <m:t>0.39</m:t>
                              </m:r>
                            </m:e>
                          </m:mr>
                        </m:m>
                      </m:e>
                    </m:d>
                  </m:oMath>
                </a14:m>
                <a:endParaRPr lang="ru-RU" dirty="0"/>
              </a:p>
            </p:txBody>
          </p:sp>
        </mc:Choice>
        <mc:Fallback xmlns="">
          <p:sp>
            <p:nvSpPr>
              <p:cNvPr id="15" name="TextBox 14">
                <a:extLst>
                  <a:ext uri="{FF2B5EF4-FFF2-40B4-BE49-F238E27FC236}">
                    <a16:creationId xmlns:a16="http://schemas.microsoft.com/office/drawing/2014/main" id="{772BE85E-606D-9520-3B7E-FA4CCE9C7DD4}"/>
                  </a:ext>
                </a:extLst>
              </p:cNvPr>
              <p:cNvSpPr txBox="1">
                <a:spLocks noRot="1" noChangeAspect="1" noMove="1" noResize="1" noEditPoints="1" noAdjustHandles="1" noChangeArrowheads="1" noChangeShapeType="1" noTextEdit="1"/>
              </p:cNvSpPr>
              <p:nvPr/>
            </p:nvSpPr>
            <p:spPr>
              <a:xfrm>
                <a:off x="3632773" y="1371600"/>
                <a:ext cx="6106160" cy="666464"/>
              </a:xfrm>
              <a:prstGeom prst="rect">
                <a:avLst/>
              </a:prstGeom>
              <a:blipFill>
                <a:blip r:embed="rId5"/>
                <a:stretch>
                  <a:fillRect/>
                </a:stretch>
              </a:blipFill>
            </p:spPr>
            <p:txBody>
              <a:bodyPr/>
              <a:lstStyle/>
              <a:p>
                <a:r>
                  <a:rPr lang="ru-RU">
                    <a:noFill/>
                  </a:rPr>
                  <a:t> </a:t>
                </a:r>
              </a:p>
            </p:txBody>
          </p:sp>
        </mc:Fallback>
      </mc:AlternateContent>
    </p:spTree>
    <p:extLst>
      <p:ext uri="{BB962C8B-B14F-4D97-AF65-F5344CB8AC3E}">
        <p14:creationId xmlns:p14="http://schemas.microsoft.com/office/powerpoint/2010/main" val="1825654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31" name="Google Shape;131;p23"/>
          <p:cNvSpPr txBox="1"/>
          <p:nvPr/>
        </p:nvSpPr>
        <p:spPr>
          <a:xfrm>
            <a:off x="270000" y="611600"/>
            <a:ext cx="8604000" cy="690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ru" sz="3000">
                <a:solidFill>
                  <a:srgbClr val="073763"/>
                </a:solidFill>
                <a:latin typeface="Inter ExtraBold"/>
                <a:ea typeface="Inter ExtraBold"/>
                <a:cs typeface="Inter ExtraBold"/>
                <a:sym typeface="Inter ExtraBold"/>
              </a:rPr>
              <a:t>План</a:t>
            </a:r>
            <a:endParaRPr sz="3000">
              <a:latin typeface="Montserrat ExtraBold"/>
              <a:ea typeface="Montserrat ExtraBold"/>
              <a:cs typeface="Montserrat ExtraBold"/>
              <a:sym typeface="Montserrat ExtraBold"/>
            </a:endParaRPr>
          </a:p>
        </p:txBody>
      </p:sp>
      <p:pic>
        <p:nvPicPr>
          <p:cNvPr id="2" name="Picture 1" descr="A red and black rectangles&#10;&#10;AI-generated content may be incorrect.">
            <a:extLst>
              <a:ext uri="{FF2B5EF4-FFF2-40B4-BE49-F238E27FC236}">
                <a16:creationId xmlns:a16="http://schemas.microsoft.com/office/drawing/2014/main" id="{0619E2F5-7376-BEC8-7AFF-1E8A034CAC6A}"/>
              </a:ext>
            </a:extLst>
          </p:cNvPr>
          <p:cNvPicPr>
            <a:picLocks noChangeAspect="1"/>
          </p:cNvPicPr>
          <p:nvPr/>
        </p:nvPicPr>
        <p:blipFill>
          <a:blip r:embed="rId3"/>
          <a:stretch>
            <a:fillRect/>
          </a:stretch>
        </p:blipFill>
        <p:spPr>
          <a:xfrm>
            <a:off x="534869" y="1566991"/>
            <a:ext cx="6265777" cy="1159206"/>
          </a:xfrm>
          <a:prstGeom prst="rect">
            <a:avLst/>
          </a:prstGeom>
        </p:spPr>
      </p:pic>
      <p:sp>
        <p:nvSpPr>
          <p:cNvPr id="3" name="Google Shape;68;p15">
            <a:extLst>
              <a:ext uri="{FF2B5EF4-FFF2-40B4-BE49-F238E27FC236}">
                <a16:creationId xmlns:a16="http://schemas.microsoft.com/office/drawing/2014/main" id="{F866F727-A9F5-0187-1097-F085817CDBB9}"/>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
        <p:nvSpPr>
          <p:cNvPr id="4" name="TextBox 3">
            <a:extLst>
              <a:ext uri="{FF2B5EF4-FFF2-40B4-BE49-F238E27FC236}">
                <a16:creationId xmlns:a16="http://schemas.microsoft.com/office/drawing/2014/main" id="{59B82229-181A-C430-65D4-C35F506270A1}"/>
              </a:ext>
            </a:extLst>
          </p:cNvPr>
          <p:cNvSpPr txBox="1"/>
          <p:nvPr/>
        </p:nvSpPr>
        <p:spPr>
          <a:xfrm>
            <a:off x="534870" y="1168400"/>
            <a:ext cx="5967530" cy="307777"/>
          </a:xfrm>
          <a:prstGeom prst="rect">
            <a:avLst/>
          </a:prstGeom>
          <a:noFill/>
        </p:spPr>
        <p:txBody>
          <a:bodyPr wrap="square" rtlCol="0">
            <a:spAutoFit/>
          </a:bodyPr>
          <a:lstStyle/>
          <a:p>
            <a:r>
              <a:rPr lang="ru-RU" dirty="0"/>
              <a:t>Далее необходимо </a:t>
            </a:r>
            <a:r>
              <a:rPr lang="ru-RU" dirty="0" err="1"/>
              <a:t>параметризовать</a:t>
            </a:r>
            <a:r>
              <a:rPr lang="ru-RU" dirty="0"/>
              <a:t> полную структуру:</a:t>
            </a: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0A82DFD8-3A46-AF7C-C0FF-53ECC1653C35}"/>
                  </a:ext>
                </a:extLst>
              </p:cNvPr>
              <p:cNvSpPr txBox="1"/>
              <p:nvPr/>
            </p:nvSpPr>
            <p:spPr>
              <a:xfrm>
                <a:off x="534870" y="2572308"/>
                <a:ext cx="6638090" cy="2462213"/>
              </a:xfrm>
              <a:prstGeom prst="rect">
                <a:avLst/>
              </a:prstGeom>
              <a:noFill/>
            </p:spPr>
            <p:txBody>
              <a:bodyPr wrap="square" rtlCol="0">
                <a:spAutoFit/>
              </a:bodyPr>
              <a:lstStyle/>
              <a:p>
                <a:pPr algn="just"/>
                <a:r>
                  <a:rPr lang="ru-RU" dirty="0"/>
                  <a:t>Данных и параметров больше практически в </a:t>
                </a:r>
                <a:r>
                  <a:rPr lang="en-US" dirty="0"/>
                  <a:t>3</a:t>
                </a:r>
                <a:r>
                  <a:rPr lang="ru-RU" dirty="0"/>
                  <a:t> раза.</a:t>
                </a:r>
              </a:p>
              <a:p>
                <a:pPr algn="just"/>
                <a:endParaRPr lang="ru-RU" dirty="0"/>
              </a:p>
              <a:p>
                <a:pPr algn="just"/>
                <a:r>
                  <a:rPr lang="ru-RU" dirty="0"/>
                  <a:t>Тут есть несколько нюансов:</a:t>
                </a:r>
              </a:p>
              <a:p>
                <a:pPr marL="342900" indent="-342900" algn="just">
                  <a:buAutoNum type="arabicPeriod"/>
                </a:pPr>
                <a:r>
                  <a:rPr lang="ru-RU" dirty="0"/>
                  <a:t>Полная структура, для которой есть экспериментальные данные, сделана из другого материала – для неё нельзя применить полученное решение.</a:t>
                </a:r>
              </a:p>
              <a:p>
                <a:pPr marL="342900" indent="-342900" algn="just">
                  <a:buAutoNum type="arabicPeriod"/>
                </a:pPr>
                <a:r>
                  <a:rPr lang="ru-RU" dirty="0"/>
                  <a:t>Можно заметить, что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1</m:t>
                        </m:r>
                      </m:sub>
                    </m:sSub>
                  </m:oMath>
                </a14:m>
                <a:r>
                  <a:rPr lang="ru-RU" dirty="0"/>
                  <a:t> и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𝑀</m:t>
                        </m:r>
                      </m:e>
                      <m:sub>
                        <m:r>
                          <a:rPr lang="en-US" b="0" i="1" smtClean="0">
                            <a:latin typeface="Cambria Math" panose="02040503050406030204" pitchFamily="18" charset="0"/>
                          </a:rPr>
                          <m:t>2</m:t>
                        </m:r>
                      </m:sub>
                    </m:sSub>
                  </m:oMath>
                </a14:m>
                <a:r>
                  <a:rPr lang="en-US" dirty="0"/>
                  <a:t> </a:t>
                </a:r>
                <a:r>
                  <a:rPr lang="ru-RU" dirty="0"/>
                  <a:t>не совпадают – это одно из возможных решение, которое, тем не менее, затруднит параметризацию полной структуры в дальнейшем.</a:t>
                </a:r>
              </a:p>
              <a:p>
                <a:pPr marL="342900" indent="-342900" algn="just">
                  <a:buAutoNum type="arabicPeriod"/>
                </a:pPr>
                <a:r>
                  <a:rPr lang="ru-RU" dirty="0"/>
                  <a:t>В данных по полной структуре можно заметить, что система не делает оборот на </a:t>
                </a:r>
                <a14:m>
                  <m:oMath xmlns:m="http://schemas.openxmlformats.org/officeDocument/2006/math">
                    <m:r>
                      <a:rPr lang="ru-RU" b="0" i="1" smtClean="0">
                        <a:latin typeface="Cambria Math" panose="02040503050406030204" pitchFamily="18" charset="0"/>
                      </a:rPr>
                      <m:t>2</m:t>
                    </m:r>
                    <m:r>
                      <a:rPr lang="ru-RU" b="0" i="1" smtClean="0">
                        <a:latin typeface="Cambria Math" panose="02040503050406030204" pitchFamily="18" charset="0"/>
                      </a:rPr>
                      <m:t>𝜋</m:t>
                    </m:r>
                    <m:r>
                      <a:rPr lang="en-US" b="0" i="1" smtClean="0">
                        <a:latin typeface="Cambria Math" panose="02040503050406030204" pitchFamily="18" charset="0"/>
                      </a:rPr>
                      <m:t>.</m:t>
                    </m:r>
                  </m:oMath>
                </a14:m>
                <a:endParaRPr lang="ru-RU" dirty="0"/>
              </a:p>
            </p:txBody>
          </p:sp>
        </mc:Choice>
        <mc:Fallback>
          <p:sp>
            <p:nvSpPr>
              <p:cNvPr id="5" name="TextBox 4">
                <a:extLst>
                  <a:ext uri="{FF2B5EF4-FFF2-40B4-BE49-F238E27FC236}">
                    <a16:creationId xmlns:a16="http://schemas.microsoft.com/office/drawing/2014/main" id="{0A82DFD8-3A46-AF7C-C0FF-53ECC1653C35}"/>
                  </a:ext>
                </a:extLst>
              </p:cNvPr>
              <p:cNvSpPr txBox="1">
                <a:spLocks noRot="1" noChangeAspect="1" noMove="1" noResize="1" noEditPoints="1" noAdjustHandles="1" noChangeArrowheads="1" noChangeShapeType="1" noTextEdit="1"/>
              </p:cNvSpPr>
              <p:nvPr/>
            </p:nvSpPr>
            <p:spPr>
              <a:xfrm>
                <a:off x="534870" y="2572308"/>
                <a:ext cx="6638090" cy="2462213"/>
              </a:xfrm>
              <a:prstGeom prst="rect">
                <a:avLst/>
              </a:prstGeom>
              <a:blipFill>
                <a:blip r:embed="rId4"/>
                <a:stretch>
                  <a:fillRect l="-275" t="-495" r="-275" b="-1485"/>
                </a:stretch>
              </a:blipFill>
            </p:spPr>
            <p:txBody>
              <a:bodyPr/>
              <a:lstStyle/>
              <a:p>
                <a:r>
                  <a:rPr lang="ru-RU">
                    <a:noFill/>
                  </a:rPr>
                  <a:t> </a:t>
                </a:r>
              </a:p>
            </p:txBody>
          </p:sp>
        </mc:Fallback>
      </mc:AlternateContent>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
          <a:extLst>
            <a:ext uri="{FF2B5EF4-FFF2-40B4-BE49-F238E27FC236}">
              <a16:creationId xmlns:a16="http://schemas.microsoft.com/office/drawing/2014/main" id="{4DC68440-63B7-12F4-9F2A-196C6B332553}"/>
            </a:ext>
          </a:extLst>
        </p:cNvPr>
        <p:cNvGrpSpPr/>
        <p:nvPr/>
      </p:nvGrpSpPr>
      <p:grpSpPr>
        <a:xfrm>
          <a:off x="0" y="0"/>
          <a:ext cx="0" cy="0"/>
          <a:chOff x="0" y="0"/>
          <a:chExt cx="0" cy="0"/>
        </a:xfrm>
      </p:grpSpPr>
      <p:sp>
        <p:nvSpPr>
          <p:cNvPr id="2" name="Google Shape;68;p15">
            <a:extLst>
              <a:ext uri="{FF2B5EF4-FFF2-40B4-BE49-F238E27FC236}">
                <a16:creationId xmlns:a16="http://schemas.microsoft.com/office/drawing/2014/main" id="{E7123F2D-14BC-73DC-703D-FD5FF879F4FC}"/>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pic>
        <p:nvPicPr>
          <p:cNvPr id="4" name="Picture 3">
            <a:extLst>
              <a:ext uri="{FF2B5EF4-FFF2-40B4-BE49-F238E27FC236}">
                <a16:creationId xmlns:a16="http://schemas.microsoft.com/office/drawing/2014/main" id="{5D13A3C9-41C2-FAF6-F098-1C9212B46CEF}"/>
              </a:ext>
            </a:extLst>
          </p:cNvPr>
          <p:cNvPicPr>
            <a:picLocks noChangeAspect="1"/>
          </p:cNvPicPr>
          <p:nvPr/>
        </p:nvPicPr>
        <p:blipFill>
          <a:blip r:embed="rId3"/>
          <a:stretch>
            <a:fillRect/>
          </a:stretch>
        </p:blipFill>
        <p:spPr>
          <a:xfrm>
            <a:off x="2668197" y="1270000"/>
            <a:ext cx="4680786" cy="3769421"/>
          </a:xfrm>
          <a:prstGeom prst="rect">
            <a:avLst/>
          </a:prstGeom>
        </p:spPr>
      </p:pic>
      <p:sp>
        <p:nvSpPr>
          <p:cNvPr id="7" name="Google Shape;66;p15">
            <a:extLst>
              <a:ext uri="{FF2B5EF4-FFF2-40B4-BE49-F238E27FC236}">
                <a16:creationId xmlns:a16="http://schemas.microsoft.com/office/drawing/2014/main" id="{9F701F7B-5295-D4AF-FAC8-A7808E770994}"/>
              </a:ext>
            </a:extLst>
          </p:cNvPr>
          <p:cNvSpPr txBox="1"/>
          <p:nvPr/>
        </p:nvSpPr>
        <p:spPr>
          <a:xfrm>
            <a:off x="215682" y="786020"/>
            <a:ext cx="8712636" cy="689100"/>
          </a:xfrm>
          <a:prstGeom prst="rect">
            <a:avLst/>
          </a:prstGeom>
          <a:noFill/>
          <a:ln>
            <a:noFill/>
          </a:ln>
        </p:spPr>
        <p:txBody>
          <a:bodyPr spcFirstLastPara="1" wrap="square" lIns="91425" tIns="0" rIns="91425" bIns="45700" anchor="ctr" anchorCtr="0">
            <a:noAutofit/>
          </a:bodyPr>
          <a:lstStyle/>
          <a:p>
            <a:pPr marL="0" lvl="0" indent="0" algn="l" rtl="0">
              <a:spcBef>
                <a:spcPts val="0"/>
              </a:spcBef>
              <a:spcAft>
                <a:spcPts val="0"/>
              </a:spcAft>
              <a:buNone/>
            </a:pPr>
            <a:r>
              <a:rPr lang="ru-RU" sz="3000" dirty="0">
                <a:solidFill>
                  <a:srgbClr val="073763"/>
                </a:solidFill>
                <a:latin typeface="Inter ExtraBold"/>
                <a:ea typeface="Inter ExtraBold"/>
                <a:cs typeface="Inter ExtraBold"/>
                <a:sym typeface="Inter ExtraBold"/>
              </a:rPr>
              <a:t>Данные по фазовому слою полной структуры</a:t>
            </a:r>
            <a:endParaRPr sz="1900" dirty="0">
              <a:solidFill>
                <a:srgbClr val="073763"/>
              </a:solidFill>
              <a:latin typeface="Inter ExtraBold"/>
              <a:ea typeface="Inter ExtraBold"/>
              <a:cs typeface="Inter ExtraBold"/>
              <a:sym typeface="Inter ExtraBold"/>
            </a:endParaRPr>
          </a:p>
        </p:txBody>
      </p:sp>
      <p:pic>
        <p:nvPicPr>
          <p:cNvPr id="9" name="Picture 8" descr="A red and black rectangles&#10;&#10;AI-generated content may be incorrect.">
            <a:extLst>
              <a:ext uri="{FF2B5EF4-FFF2-40B4-BE49-F238E27FC236}">
                <a16:creationId xmlns:a16="http://schemas.microsoft.com/office/drawing/2014/main" id="{4BF2FE50-C9CD-87B2-4C4A-C72A00C007B9}"/>
              </a:ext>
            </a:extLst>
          </p:cNvPr>
          <p:cNvPicPr>
            <a:picLocks noChangeAspect="1"/>
          </p:cNvPicPr>
          <p:nvPr/>
        </p:nvPicPr>
        <p:blipFill>
          <a:blip r:embed="rId4"/>
          <a:stretch>
            <a:fillRect/>
          </a:stretch>
        </p:blipFill>
        <p:spPr>
          <a:xfrm>
            <a:off x="-200534" y="1863593"/>
            <a:ext cx="2868731" cy="530732"/>
          </a:xfrm>
          <a:prstGeom prst="rect">
            <a:avLst/>
          </a:prstGeom>
        </p:spPr>
      </p:pic>
      <p:sp>
        <p:nvSpPr>
          <p:cNvPr id="10" name="Rectangle 9">
            <a:extLst>
              <a:ext uri="{FF2B5EF4-FFF2-40B4-BE49-F238E27FC236}">
                <a16:creationId xmlns:a16="http://schemas.microsoft.com/office/drawing/2014/main" id="{91749BFF-CC72-CE74-629A-61578C59AB82}"/>
              </a:ext>
            </a:extLst>
          </p:cNvPr>
          <p:cNvSpPr/>
          <p:nvPr/>
        </p:nvSpPr>
        <p:spPr>
          <a:xfrm>
            <a:off x="1656080" y="1701604"/>
            <a:ext cx="568960" cy="854710"/>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26719223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5" name="Google Shape;145;p25"/>
          <p:cNvSpPr txBox="1"/>
          <p:nvPr/>
        </p:nvSpPr>
        <p:spPr>
          <a:xfrm>
            <a:off x="144966" y="1302400"/>
            <a:ext cx="7363274" cy="1918395"/>
          </a:xfrm>
          <a:prstGeom prst="rect">
            <a:avLst/>
          </a:prstGeom>
          <a:noFill/>
          <a:ln>
            <a:noFill/>
          </a:ln>
        </p:spPr>
        <p:txBody>
          <a:bodyPr spcFirstLastPara="1" wrap="square" lIns="91425" tIns="45700" rIns="91425" bIns="45700" anchor="t" anchorCtr="0">
            <a:noAutofit/>
          </a:bodyPr>
          <a:lstStyle/>
          <a:p>
            <a:pPr marL="457200" lvl="0" indent="-317500" algn="l" rtl="0">
              <a:lnSpc>
                <a:spcPct val="100000"/>
              </a:lnSpc>
              <a:spcBef>
                <a:spcPts val="0"/>
              </a:spcBef>
              <a:spcAft>
                <a:spcPts val="0"/>
              </a:spcAft>
              <a:buClr>
                <a:srgbClr val="073763"/>
              </a:buClr>
              <a:buSzPts val="1400"/>
              <a:buFont typeface="Inter"/>
              <a:buChar char="●"/>
            </a:pPr>
            <a:r>
              <a:rPr lang="ru-RU" sz="1600" dirty="0">
                <a:solidFill>
                  <a:srgbClr val="073763"/>
                </a:solidFill>
                <a:latin typeface="Inter"/>
                <a:ea typeface="Inter"/>
                <a:cs typeface="Inter"/>
                <a:sym typeface="Inter"/>
              </a:rPr>
              <a:t>Была успешно реализована параметризация сложной структуры с учётом кросс-толка.</a:t>
            </a:r>
          </a:p>
          <a:p>
            <a:pPr marL="457200" lvl="0" indent="-317500" algn="l" rtl="0">
              <a:lnSpc>
                <a:spcPct val="100000"/>
              </a:lnSpc>
              <a:spcBef>
                <a:spcPts val="0"/>
              </a:spcBef>
              <a:spcAft>
                <a:spcPts val="0"/>
              </a:spcAft>
              <a:buClr>
                <a:srgbClr val="073763"/>
              </a:buClr>
              <a:buSzPts val="1400"/>
              <a:buFont typeface="Inter"/>
              <a:buChar char="●"/>
            </a:pPr>
            <a:r>
              <a:rPr lang="ru-RU" sz="1600" dirty="0">
                <a:solidFill>
                  <a:srgbClr val="073763"/>
                </a:solidFill>
                <a:latin typeface="Inter" panose="020B0604020202020204" charset="0"/>
                <a:ea typeface="Inter" panose="020B0604020202020204" charset="0"/>
                <a:cs typeface="Montserrat"/>
                <a:sym typeface="Montserrat"/>
              </a:rPr>
              <a:t>Показана применимость </a:t>
            </a:r>
            <a:r>
              <a:rPr lang="en-US" sz="1600" dirty="0">
                <a:solidFill>
                  <a:srgbClr val="073763"/>
                </a:solidFill>
                <a:latin typeface="Inter" panose="020B0604020202020204" charset="0"/>
                <a:ea typeface="Inter" panose="020B0604020202020204" charset="0"/>
                <a:cs typeface="Montserrat"/>
                <a:sym typeface="Montserrat"/>
              </a:rPr>
              <a:t>ML-</a:t>
            </a:r>
            <a:r>
              <a:rPr lang="ru-RU" sz="1600" dirty="0">
                <a:solidFill>
                  <a:srgbClr val="073763"/>
                </a:solidFill>
                <a:latin typeface="Inter" panose="020B0604020202020204" charset="0"/>
                <a:ea typeface="Inter" panose="020B0604020202020204" charset="0"/>
                <a:cs typeface="Montserrat"/>
                <a:sym typeface="Montserrat"/>
              </a:rPr>
              <a:t>оптимизации для настройки целевой системы. Метрика </a:t>
            </a:r>
            <a:r>
              <a:rPr lang="en-US" sz="1600" dirty="0">
                <a:solidFill>
                  <a:srgbClr val="073763"/>
                </a:solidFill>
                <a:latin typeface="Inter" panose="020B0604020202020204" charset="0"/>
                <a:ea typeface="Inter" panose="020B0604020202020204" charset="0"/>
                <a:cs typeface="Montserrat"/>
                <a:sym typeface="Montserrat"/>
              </a:rPr>
              <a:t>TAE </a:t>
            </a:r>
            <a:r>
              <a:rPr lang="ru-RU" sz="1600" dirty="0">
                <a:solidFill>
                  <a:srgbClr val="073763"/>
                </a:solidFill>
                <a:latin typeface="Inter" panose="020B0604020202020204" charset="0"/>
                <a:ea typeface="Inter" panose="020B0604020202020204" charset="0"/>
                <a:cs typeface="Montserrat"/>
                <a:sym typeface="Montserrat"/>
              </a:rPr>
              <a:t>показала значение 78 (при инициализации случайными параметрами </a:t>
            </a:r>
            <a:r>
              <a:rPr lang="en-US" sz="1600" dirty="0">
                <a:solidFill>
                  <a:srgbClr val="073763"/>
                </a:solidFill>
                <a:latin typeface="Inter" panose="020B0604020202020204" charset="0"/>
                <a:ea typeface="Inter" panose="020B0604020202020204" charset="0"/>
                <a:cs typeface="Montserrat"/>
                <a:sym typeface="Montserrat"/>
              </a:rPr>
              <a:t>~920).</a:t>
            </a:r>
          </a:p>
          <a:p>
            <a:pPr marL="457200" lvl="0" indent="-317500">
              <a:buClr>
                <a:srgbClr val="073763"/>
              </a:buClr>
              <a:buSzPts val="1400"/>
              <a:buFont typeface="Inter"/>
              <a:buChar char="●"/>
            </a:pPr>
            <a:r>
              <a:rPr lang="ru-RU" sz="1600" dirty="0">
                <a:solidFill>
                  <a:srgbClr val="073763"/>
                </a:solidFill>
                <a:latin typeface="Inter" panose="020B0604020202020204" charset="0"/>
                <a:ea typeface="Inter" panose="020B0604020202020204" charset="0"/>
                <a:cs typeface="Montserrat"/>
                <a:sym typeface="Montserrat"/>
              </a:rPr>
              <a:t>Проведена экспериментальная </a:t>
            </a:r>
            <a:r>
              <a:rPr lang="ru-RU" sz="1600" dirty="0" err="1">
                <a:solidFill>
                  <a:srgbClr val="073763"/>
                </a:solidFill>
                <a:latin typeface="Inter" panose="020B0604020202020204" charset="0"/>
                <a:ea typeface="Inter" panose="020B0604020202020204" charset="0"/>
                <a:cs typeface="Montserrat"/>
                <a:sym typeface="Montserrat"/>
              </a:rPr>
              <a:t>характеризация</a:t>
            </a:r>
            <a:r>
              <a:rPr lang="ru-RU" sz="1600" dirty="0">
                <a:solidFill>
                  <a:srgbClr val="073763"/>
                </a:solidFill>
                <a:latin typeface="Inter" panose="020B0604020202020204" charset="0"/>
                <a:ea typeface="Inter" panose="020B0604020202020204" charset="0"/>
                <a:cs typeface="Montserrat"/>
                <a:sym typeface="Montserrat"/>
              </a:rPr>
              <a:t> интегрально-оптической структуры 4х4 на нитриде кремния</a:t>
            </a:r>
            <a:r>
              <a:rPr lang="en-US" sz="1600" dirty="0">
                <a:solidFill>
                  <a:srgbClr val="073763"/>
                </a:solidFill>
                <a:latin typeface="Inter" panose="020B0604020202020204" charset="0"/>
                <a:ea typeface="Inter" panose="020B0604020202020204" charset="0"/>
                <a:cs typeface="Montserrat"/>
                <a:sym typeface="Montserrat"/>
              </a:rPr>
              <a:t>, </a:t>
            </a:r>
            <a:r>
              <a:rPr lang="ru-RU" sz="1600" dirty="0">
                <a:solidFill>
                  <a:srgbClr val="073763"/>
                </a:solidFill>
                <a:latin typeface="Inter" panose="020B0604020202020204" charset="0"/>
                <a:ea typeface="Inter" panose="020B0604020202020204" charset="0"/>
                <a:cs typeface="Montserrat"/>
                <a:sym typeface="Montserrat"/>
              </a:rPr>
              <a:t>базовыми элементами которой выступили четырехканальные </a:t>
            </a:r>
            <a:r>
              <a:rPr lang="en-US" sz="1600" dirty="0">
                <a:solidFill>
                  <a:srgbClr val="073763"/>
                </a:solidFill>
                <a:latin typeface="Inter" panose="020B0604020202020204" charset="0"/>
                <a:ea typeface="Inter" panose="020B0604020202020204" charset="0"/>
                <a:cs typeface="Montserrat"/>
                <a:sym typeface="Montserrat"/>
              </a:rPr>
              <a:t>MMI </a:t>
            </a:r>
            <a:r>
              <a:rPr lang="ru-RU" sz="1600" dirty="0">
                <a:solidFill>
                  <a:srgbClr val="073763"/>
                </a:solidFill>
                <a:latin typeface="Inter" panose="020B0604020202020204" charset="0"/>
                <a:ea typeface="Inter" panose="020B0604020202020204" charset="0"/>
                <a:cs typeface="Montserrat"/>
                <a:sym typeface="Montserrat"/>
              </a:rPr>
              <a:t>и фазовращатели.</a:t>
            </a:r>
          </a:p>
          <a:p>
            <a:pPr marL="457200" lvl="0" indent="-317500">
              <a:buClr>
                <a:srgbClr val="073763"/>
              </a:buClr>
              <a:buSzPts val="1400"/>
              <a:buFont typeface="Inter"/>
              <a:buChar char="●"/>
            </a:pPr>
            <a:r>
              <a:rPr lang="ru-RU" sz="1600" dirty="0">
                <a:solidFill>
                  <a:srgbClr val="073763"/>
                </a:solidFill>
                <a:latin typeface="Inter" panose="020B0604020202020204" charset="0"/>
                <a:ea typeface="Inter" panose="020B0604020202020204" charset="0"/>
                <a:cs typeface="Montserrat"/>
                <a:sym typeface="Montserrat"/>
              </a:rPr>
              <a:t>Результаты подтверждают работоспособность схемы и задают основу для масштабирования и управления подобной схемой. </a:t>
            </a:r>
            <a:endParaRPr sz="1600" dirty="0">
              <a:solidFill>
                <a:srgbClr val="073763"/>
              </a:solidFill>
              <a:latin typeface="Inter" panose="020B0604020202020204" charset="0"/>
              <a:ea typeface="Inter" panose="020B0604020202020204" charset="0"/>
              <a:cs typeface="Montserrat"/>
              <a:sym typeface="Montserrat"/>
            </a:endParaRPr>
          </a:p>
          <a:p>
            <a:pPr marL="0" lvl="0" indent="0" algn="ctr" rtl="0">
              <a:spcBef>
                <a:spcPts val="360"/>
              </a:spcBef>
              <a:spcAft>
                <a:spcPts val="0"/>
              </a:spcAft>
              <a:buNone/>
            </a:pPr>
            <a:endParaRPr sz="2800" dirty="0">
              <a:solidFill>
                <a:srgbClr val="073763"/>
              </a:solidFill>
              <a:latin typeface="Montserrat"/>
              <a:ea typeface="Montserrat"/>
              <a:cs typeface="Montserrat"/>
              <a:sym typeface="Montserrat"/>
            </a:endParaRPr>
          </a:p>
        </p:txBody>
      </p:sp>
      <p:sp>
        <p:nvSpPr>
          <p:cNvPr id="146" name="Google Shape;146;p25"/>
          <p:cNvSpPr txBox="1"/>
          <p:nvPr/>
        </p:nvSpPr>
        <p:spPr>
          <a:xfrm>
            <a:off x="270000" y="613300"/>
            <a:ext cx="8604300" cy="689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ru" sz="3000" dirty="0">
                <a:solidFill>
                  <a:srgbClr val="073763"/>
                </a:solidFill>
                <a:latin typeface="Inter ExtraBold"/>
                <a:ea typeface="Inter ExtraBold"/>
                <a:cs typeface="Inter ExtraBold"/>
                <a:sym typeface="Inter ExtraBold"/>
              </a:rPr>
              <a:t>Заключение</a:t>
            </a:r>
            <a:endParaRPr sz="3000" dirty="0">
              <a:latin typeface="Montserrat ExtraBold"/>
              <a:ea typeface="Montserrat ExtraBold"/>
              <a:cs typeface="Montserrat ExtraBold"/>
              <a:sym typeface="Montserrat ExtraBold"/>
            </a:endParaRPr>
          </a:p>
        </p:txBody>
      </p:sp>
      <p:sp>
        <p:nvSpPr>
          <p:cNvPr id="2" name="Google Shape;68;p15">
            <a:extLst>
              <a:ext uri="{FF2B5EF4-FFF2-40B4-BE49-F238E27FC236}">
                <a16:creationId xmlns:a16="http://schemas.microsoft.com/office/drawing/2014/main" id="{B49CCEC4-8755-9606-0F2B-B4EABAA0ECF2}"/>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
        <p:nvSpPr>
          <p:cNvPr id="3" name="Google Shape;146;p25">
            <a:extLst>
              <a:ext uri="{FF2B5EF4-FFF2-40B4-BE49-F238E27FC236}">
                <a16:creationId xmlns:a16="http://schemas.microsoft.com/office/drawing/2014/main" id="{597CCB43-6F42-247D-345E-925B7267E797}"/>
              </a:ext>
            </a:extLst>
          </p:cNvPr>
          <p:cNvSpPr txBox="1"/>
          <p:nvPr/>
        </p:nvSpPr>
        <p:spPr>
          <a:xfrm>
            <a:off x="270000" y="4350321"/>
            <a:ext cx="8604300" cy="689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ru" sz="3000" dirty="0">
                <a:solidFill>
                  <a:srgbClr val="073763"/>
                </a:solidFill>
                <a:latin typeface="Inter ExtraBold"/>
                <a:ea typeface="Inter ExtraBold"/>
                <a:cs typeface="Inter ExtraBold"/>
                <a:sym typeface="Inter ExtraBold"/>
              </a:rPr>
              <a:t>Спасибо за внимание!</a:t>
            </a:r>
            <a:endParaRPr sz="3000" dirty="0">
              <a:latin typeface="Montserrat ExtraBold"/>
              <a:ea typeface="Montserrat ExtraBold"/>
              <a:cs typeface="Montserrat ExtraBold"/>
              <a:sym typeface="Montserrat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8;p15">
            <a:extLst>
              <a:ext uri="{FF2B5EF4-FFF2-40B4-BE49-F238E27FC236}">
                <a16:creationId xmlns:a16="http://schemas.microsoft.com/office/drawing/2014/main" id="{D402D0D7-DD65-2A1A-FB3E-226EC0613D7D}"/>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pic>
        <p:nvPicPr>
          <p:cNvPr id="6" name="Picture 5" descr="A screenshot of a computer program&#10;&#10;AI-generated content may be incorrect.">
            <a:extLst>
              <a:ext uri="{FF2B5EF4-FFF2-40B4-BE49-F238E27FC236}">
                <a16:creationId xmlns:a16="http://schemas.microsoft.com/office/drawing/2014/main" id="{4B0400F1-60DB-2611-C9D7-E69C392510DF}"/>
              </a:ext>
            </a:extLst>
          </p:cNvPr>
          <p:cNvPicPr>
            <a:picLocks noChangeAspect="1"/>
          </p:cNvPicPr>
          <p:nvPr/>
        </p:nvPicPr>
        <p:blipFill>
          <a:blip r:embed="rId2"/>
          <a:stretch>
            <a:fillRect/>
          </a:stretch>
        </p:blipFill>
        <p:spPr>
          <a:xfrm>
            <a:off x="2933976" y="1039760"/>
            <a:ext cx="4042011" cy="3875139"/>
          </a:xfrm>
          <a:prstGeom prst="rect">
            <a:avLst/>
          </a:prstGeom>
        </p:spPr>
      </p:pic>
      <p:sp>
        <p:nvSpPr>
          <p:cNvPr id="7" name="TextBox 6">
            <a:extLst>
              <a:ext uri="{FF2B5EF4-FFF2-40B4-BE49-F238E27FC236}">
                <a16:creationId xmlns:a16="http://schemas.microsoft.com/office/drawing/2014/main" id="{97253634-BB8A-8036-BBD8-C940747F7B59}"/>
              </a:ext>
            </a:extLst>
          </p:cNvPr>
          <p:cNvSpPr txBox="1"/>
          <p:nvPr/>
        </p:nvSpPr>
        <p:spPr>
          <a:xfrm>
            <a:off x="641554" y="1039760"/>
            <a:ext cx="1703439" cy="1384995"/>
          </a:xfrm>
          <a:prstGeom prst="rect">
            <a:avLst/>
          </a:prstGeom>
          <a:noFill/>
        </p:spPr>
        <p:txBody>
          <a:bodyPr wrap="square" rtlCol="0">
            <a:spAutoFit/>
          </a:bodyPr>
          <a:lstStyle/>
          <a:p>
            <a:r>
              <a:rPr lang="ru-RU" dirty="0"/>
              <a:t>Изначальная инициализация унитарной матрицы, кодирующей работу </a:t>
            </a:r>
            <a:r>
              <a:rPr lang="en-US" dirty="0"/>
              <a:t>MMI</a:t>
            </a:r>
          </a:p>
        </p:txBody>
      </p:sp>
      <p:sp>
        <p:nvSpPr>
          <p:cNvPr id="8" name="Right Brace 7">
            <a:extLst>
              <a:ext uri="{FF2B5EF4-FFF2-40B4-BE49-F238E27FC236}">
                <a16:creationId xmlns:a16="http://schemas.microsoft.com/office/drawing/2014/main" id="{527E0B87-D1F1-5563-9931-ECED62D88061}"/>
              </a:ext>
            </a:extLst>
          </p:cNvPr>
          <p:cNvSpPr/>
          <p:nvPr/>
        </p:nvSpPr>
        <p:spPr>
          <a:xfrm>
            <a:off x="5125065" y="1703439"/>
            <a:ext cx="324464" cy="2485103"/>
          </a:xfrm>
          <a:prstGeom prst="rightBrace">
            <a:avLst/>
          </a:prstGeom>
          <a:noFill/>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a:solidFill>
                <a:schemeClr val="bg1"/>
              </a:solidFill>
            </a:endParaRPr>
          </a:p>
        </p:txBody>
      </p:sp>
      <p:sp>
        <p:nvSpPr>
          <p:cNvPr id="9" name="TextBox 8">
            <a:extLst>
              <a:ext uri="{FF2B5EF4-FFF2-40B4-BE49-F238E27FC236}">
                <a16:creationId xmlns:a16="http://schemas.microsoft.com/office/drawing/2014/main" id="{71B8452E-0A18-8F38-E1DB-BE3C8558DBA7}"/>
              </a:ext>
            </a:extLst>
          </p:cNvPr>
          <p:cNvSpPr txBox="1"/>
          <p:nvPr/>
        </p:nvSpPr>
        <p:spPr>
          <a:xfrm>
            <a:off x="5449529" y="2730546"/>
            <a:ext cx="1931086" cy="430887"/>
          </a:xfrm>
          <a:prstGeom prst="rect">
            <a:avLst/>
          </a:prstGeom>
          <a:noFill/>
        </p:spPr>
        <p:txBody>
          <a:bodyPr wrap="square" rtlCol="0">
            <a:spAutoFit/>
          </a:bodyPr>
          <a:lstStyle/>
          <a:p>
            <a:r>
              <a:rPr lang="ru-RU" sz="1050" dirty="0">
                <a:solidFill>
                  <a:schemeClr val="bg1"/>
                </a:solidFill>
              </a:rPr>
              <a:t>Кососимметричная матрица</a:t>
            </a:r>
          </a:p>
        </p:txBody>
      </p:sp>
      <p:sp>
        <p:nvSpPr>
          <p:cNvPr id="10" name="TextBox 9">
            <a:extLst>
              <a:ext uri="{FF2B5EF4-FFF2-40B4-BE49-F238E27FC236}">
                <a16:creationId xmlns:a16="http://schemas.microsoft.com/office/drawing/2014/main" id="{32B33CF9-31EB-F2F5-FB2A-35328A4AC2C3}"/>
              </a:ext>
            </a:extLst>
          </p:cNvPr>
          <p:cNvSpPr txBox="1"/>
          <p:nvPr/>
        </p:nvSpPr>
        <p:spPr>
          <a:xfrm>
            <a:off x="5125065" y="4297804"/>
            <a:ext cx="1614545" cy="253916"/>
          </a:xfrm>
          <a:prstGeom prst="rect">
            <a:avLst/>
          </a:prstGeom>
          <a:noFill/>
        </p:spPr>
        <p:txBody>
          <a:bodyPr wrap="none" rtlCol="0">
            <a:spAutoFit/>
          </a:bodyPr>
          <a:lstStyle/>
          <a:p>
            <a:r>
              <a:rPr lang="ru-RU" sz="1050" dirty="0">
                <a:solidFill>
                  <a:schemeClr val="bg1"/>
                </a:solidFill>
              </a:rPr>
              <a:t>Матричная экспонента</a:t>
            </a:r>
          </a:p>
        </p:txBody>
      </p:sp>
    </p:spTree>
    <p:extLst>
      <p:ext uri="{BB962C8B-B14F-4D97-AF65-F5344CB8AC3E}">
        <p14:creationId xmlns:p14="http://schemas.microsoft.com/office/powerpoint/2010/main" val="26190464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70C5907-BD73-0105-E0E2-8E676C6DFDA1}"/>
              </a:ext>
            </a:extLst>
          </p:cNvPr>
          <p:cNvPicPr>
            <a:picLocks noChangeAspect="1"/>
          </p:cNvPicPr>
          <p:nvPr/>
        </p:nvPicPr>
        <p:blipFill>
          <a:blip r:embed="rId2"/>
          <a:srcRect t="7678"/>
          <a:stretch>
            <a:fillRect/>
          </a:stretch>
        </p:blipFill>
        <p:spPr>
          <a:xfrm>
            <a:off x="630902" y="724282"/>
            <a:ext cx="5749543" cy="3694936"/>
          </a:xfrm>
          <a:prstGeom prst="rect">
            <a:avLst/>
          </a:prstGeom>
        </p:spPr>
      </p:pic>
      <p:sp>
        <p:nvSpPr>
          <p:cNvPr id="3" name="Google Shape;68;p15">
            <a:extLst>
              <a:ext uri="{FF2B5EF4-FFF2-40B4-BE49-F238E27FC236}">
                <a16:creationId xmlns:a16="http://schemas.microsoft.com/office/drawing/2014/main" id="{C8731B8E-7616-E3D0-1003-C64A34E387B1}"/>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
        <p:nvSpPr>
          <p:cNvPr id="4" name="TextBox 3">
            <a:extLst>
              <a:ext uri="{FF2B5EF4-FFF2-40B4-BE49-F238E27FC236}">
                <a16:creationId xmlns:a16="http://schemas.microsoft.com/office/drawing/2014/main" id="{34D2E6A0-16F8-3BF7-E2C6-15B0B6D0EB67}"/>
              </a:ext>
            </a:extLst>
          </p:cNvPr>
          <p:cNvSpPr txBox="1"/>
          <p:nvPr/>
        </p:nvSpPr>
        <p:spPr>
          <a:xfrm>
            <a:off x="545689" y="4535081"/>
            <a:ext cx="6695767" cy="523220"/>
          </a:xfrm>
          <a:prstGeom prst="rect">
            <a:avLst/>
          </a:prstGeom>
          <a:noFill/>
        </p:spPr>
        <p:txBody>
          <a:bodyPr wrap="square" rtlCol="0">
            <a:spAutoFit/>
          </a:bodyPr>
          <a:lstStyle/>
          <a:p>
            <a:r>
              <a:rPr lang="ru-RU" dirty="0"/>
              <a:t>Основная проблема – «пробуксовка» оптимизации, она всё время сваливалась в локальный минимум при любых параметрах</a:t>
            </a:r>
          </a:p>
        </p:txBody>
      </p:sp>
    </p:spTree>
    <p:extLst>
      <p:ext uri="{BB962C8B-B14F-4D97-AF65-F5344CB8AC3E}">
        <p14:creationId xmlns:p14="http://schemas.microsoft.com/office/powerpoint/2010/main" val="28265370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diagram of a line&#10;&#10;AI-generated content may be incorrect.">
            <a:extLst>
              <a:ext uri="{FF2B5EF4-FFF2-40B4-BE49-F238E27FC236}">
                <a16:creationId xmlns:a16="http://schemas.microsoft.com/office/drawing/2014/main" id="{F7797FAC-4ACF-4950-4DCF-4F47DFB70F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626" y="1049020"/>
            <a:ext cx="5822430" cy="1600438"/>
          </a:xfrm>
          <a:prstGeom prst="rect">
            <a:avLst/>
          </a:prstGeom>
        </p:spPr>
      </p:pic>
      <p:pic>
        <p:nvPicPr>
          <p:cNvPr id="3" name="Picture 2">
            <a:extLst>
              <a:ext uri="{FF2B5EF4-FFF2-40B4-BE49-F238E27FC236}">
                <a16:creationId xmlns:a16="http://schemas.microsoft.com/office/drawing/2014/main" id="{86633913-84CF-8961-0A8E-71CE428CED9E}"/>
              </a:ext>
            </a:extLst>
          </p:cNvPr>
          <p:cNvPicPr>
            <a:picLocks noChangeAspect="1"/>
          </p:cNvPicPr>
          <p:nvPr/>
        </p:nvPicPr>
        <p:blipFill>
          <a:blip r:embed="rId3"/>
          <a:stretch>
            <a:fillRect/>
          </a:stretch>
        </p:blipFill>
        <p:spPr>
          <a:xfrm>
            <a:off x="4371288" y="2946207"/>
            <a:ext cx="2041374" cy="1148273"/>
          </a:xfrm>
          <a:prstGeom prst="rect">
            <a:avLst/>
          </a:prstGeom>
        </p:spPr>
      </p:pic>
      <p:sp>
        <p:nvSpPr>
          <p:cNvPr id="4" name="TextBox 3">
            <a:extLst>
              <a:ext uri="{FF2B5EF4-FFF2-40B4-BE49-F238E27FC236}">
                <a16:creationId xmlns:a16="http://schemas.microsoft.com/office/drawing/2014/main" id="{66E1E562-0BAB-723D-AE17-A37CB55E5266}"/>
              </a:ext>
            </a:extLst>
          </p:cNvPr>
          <p:cNvSpPr txBox="1"/>
          <p:nvPr/>
        </p:nvSpPr>
        <p:spPr>
          <a:xfrm>
            <a:off x="6065520" y="1049020"/>
            <a:ext cx="1817624" cy="1600438"/>
          </a:xfrm>
          <a:prstGeom prst="rect">
            <a:avLst/>
          </a:prstGeom>
          <a:noFill/>
        </p:spPr>
        <p:txBody>
          <a:bodyPr wrap="square" rtlCol="0">
            <a:spAutoFit/>
          </a:bodyPr>
          <a:lstStyle/>
          <a:p>
            <a:r>
              <a:rPr lang="ru-RU" dirty="0"/>
              <a:t>Произведена </a:t>
            </a:r>
            <a:r>
              <a:rPr lang="ru-RU" dirty="0" err="1"/>
              <a:t>характеризация</a:t>
            </a:r>
            <a:r>
              <a:rPr lang="ru-RU" dirty="0"/>
              <a:t> чипов </a:t>
            </a:r>
            <a:r>
              <a:rPr lang="en-US" dirty="0" err="1"/>
              <a:t>Legintec</a:t>
            </a:r>
            <a:r>
              <a:rPr lang="en-US" dirty="0"/>
              <a:t> </a:t>
            </a:r>
            <a:r>
              <a:rPr lang="ru-RU" dirty="0"/>
              <a:t>с рассматриваемой структурой на основе нитрида кремния.</a:t>
            </a:r>
          </a:p>
        </p:txBody>
      </p:sp>
      <p:pic>
        <p:nvPicPr>
          <p:cNvPr id="5" name="Picture 4">
            <a:extLst>
              <a:ext uri="{FF2B5EF4-FFF2-40B4-BE49-F238E27FC236}">
                <a16:creationId xmlns:a16="http://schemas.microsoft.com/office/drawing/2014/main" id="{16892897-80ED-E375-C361-CB21EA94FCF2}"/>
              </a:ext>
            </a:extLst>
          </p:cNvPr>
          <p:cNvPicPr>
            <a:picLocks noChangeAspect="1"/>
          </p:cNvPicPr>
          <p:nvPr/>
        </p:nvPicPr>
        <p:blipFill>
          <a:blip r:embed="rId4"/>
          <a:srcRect l="13538" t="-1904" r="14218" b="26531"/>
          <a:stretch/>
        </p:blipFill>
        <p:spPr>
          <a:xfrm>
            <a:off x="1439504" y="2821894"/>
            <a:ext cx="1626337" cy="1272586"/>
          </a:xfrm>
          <a:prstGeom prst="rect">
            <a:avLst/>
          </a:prstGeom>
        </p:spPr>
      </p:pic>
      <p:sp>
        <p:nvSpPr>
          <p:cNvPr id="6" name="Google Shape;68;p15">
            <a:extLst>
              <a:ext uri="{FF2B5EF4-FFF2-40B4-BE49-F238E27FC236}">
                <a16:creationId xmlns:a16="http://schemas.microsoft.com/office/drawing/2014/main" id="{C38AF315-2F34-8EB8-4142-89B4D2673B06}"/>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Tree>
    <p:extLst>
      <p:ext uri="{BB962C8B-B14F-4D97-AF65-F5344CB8AC3E}">
        <p14:creationId xmlns:p14="http://schemas.microsoft.com/office/powerpoint/2010/main" val="3999394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a:extLst>
            <a:ext uri="{FF2B5EF4-FFF2-40B4-BE49-F238E27FC236}">
              <a16:creationId xmlns:a16="http://schemas.microsoft.com/office/drawing/2014/main" id="{724BAF1B-6A04-A9CB-F7D3-0A1A785208ED}"/>
            </a:ext>
          </a:extLst>
        </p:cNvPr>
        <p:cNvGrpSpPr/>
        <p:nvPr/>
      </p:nvGrpSpPr>
      <p:grpSpPr>
        <a:xfrm>
          <a:off x="0" y="0"/>
          <a:ext cx="0" cy="0"/>
          <a:chOff x="0" y="0"/>
          <a:chExt cx="0" cy="0"/>
        </a:xfrm>
      </p:grpSpPr>
      <p:sp>
        <p:nvSpPr>
          <p:cNvPr id="66" name="Google Shape;66;p15">
            <a:extLst>
              <a:ext uri="{FF2B5EF4-FFF2-40B4-BE49-F238E27FC236}">
                <a16:creationId xmlns:a16="http://schemas.microsoft.com/office/drawing/2014/main" id="{38640AF2-1376-207C-F86F-16DA54F8EC8D}"/>
              </a:ext>
            </a:extLst>
          </p:cNvPr>
          <p:cNvSpPr txBox="1"/>
          <p:nvPr/>
        </p:nvSpPr>
        <p:spPr>
          <a:xfrm>
            <a:off x="270000" y="613300"/>
            <a:ext cx="6069000" cy="689100"/>
          </a:xfrm>
          <a:prstGeom prst="rect">
            <a:avLst/>
          </a:prstGeom>
          <a:noFill/>
          <a:ln>
            <a:noFill/>
          </a:ln>
        </p:spPr>
        <p:txBody>
          <a:bodyPr spcFirstLastPara="1" wrap="square" lIns="91425" tIns="0" rIns="91425" bIns="45700" anchor="ctr" anchorCtr="0">
            <a:noAutofit/>
          </a:bodyPr>
          <a:lstStyle/>
          <a:p>
            <a:pPr marL="0" lvl="0" indent="0" algn="l" rtl="0">
              <a:spcBef>
                <a:spcPts val="0"/>
              </a:spcBef>
              <a:spcAft>
                <a:spcPts val="0"/>
              </a:spcAft>
              <a:buNone/>
            </a:pPr>
            <a:r>
              <a:rPr lang="ru" sz="3000" dirty="0">
                <a:solidFill>
                  <a:srgbClr val="073763"/>
                </a:solidFill>
                <a:latin typeface="Inter ExtraBold"/>
                <a:ea typeface="Inter ExtraBold"/>
                <a:cs typeface="Inter ExtraBold"/>
                <a:sym typeface="Inter ExtraBold"/>
              </a:rPr>
              <a:t>Содержание</a:t>
            </a:r>
            <a:endParaRPr sz="1900" dirty="0">
              <a:solidFill>
                <a:srgbClr val="073763"/>
              </a:solidFill>
              <a:latin typeface="Inter ExtraBold"/>
              <a:ea typeface="Inter ExtraBold"/>
              <a:cs typeface="Inter ExtraBold"/>
              <a:sym typeface="Inter ExtraBold"/>
            </a:endParaRPr>
          </a:p>
        </p:txBody>
      </p:sp>
      <p:sp>
        <p:nvSpPr>
          <p:cNvPr id="68" name="Google Shape;68;p15">
            <a:extLst>
              <a:ext uri="{FF2B5EF4-FFF2-40B4-BE49-F238E27FC236}">
                <a16:creationId xmlns:a16="http://schemas.microsoft.com/office/drawing/2014/main" id="{E00A4381-A4DE-BAC2-741D-0297E4FFC401}"/>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
        <p:nvSpPr>
          <p:cNvPr id="3" name="TextBox 2">
            <a:extLst>
              <a:ext uri="{FF2B5EF4-FFF2-40B4-BE49-F238E27FC236}">
                <a16:creationId xmlns:a16="http://schemas.microsoft.com/office/drawing/2014/main" id="{B40332FC-99E1-DD56-656C-C65658EF621B}"/>
              </a:ext>
            </a:extLst>
          </p:cNvPr>
          <p:cNvSpPr txBox="1"/>
          <p:nvPr/>
        </p:nvSpPr>
        <p:spPr>
          <a:xfrm>
            <a:off x="270000" y="1273840"/>
            <a:ext cx="6878320" cy="3785652"/>
          </a:xfrm>
          <a:prstGeom prst="rect">
            <a:avLst/>
          </a:prstGeom>
          <a:noFill/>
        </p:spPr>
        <p:txBody>
          <a:bodyPr wrap="square" rtlCol="0">
            <a:spAutoFit/>
          </a:bodyPr>
          <a:lstStyle/>
          <a:p>
            <a:pPr marL="285750" indent="-285750">
              <a:buFont typeface="Arial" panose="020B0604020202020204" pitchFamily="34" charset="0"/>
              <a:buChar char="•"/>
            </a:pPr>
            <a:r>
              <a:rPr lang="ru-RU" sz="2000" dirty="0">
                <a:latin typeface="Inter" panose="020B0604020202020204" charset="0"/>
                <a:ea typeface="Inter" panose="020B0604020202020204" charset="0"/>
              </a:rPr>
              <a:t>Введение</a:t>
            </a:r>
          </a:p>
          <a:p>
            <a:r>
              <a:rPr lang="ru-RU" sz="2000" dirty="0">
                <a:latin typeface="Inter" panose="020B0604020202020204" charset="0"/>
                <a:ea typeface="Inter" panose="020B0604020202020204" charset="0"/>
              </a:rPr>
              <a:t>	Мотивация работы</a:t>
            </a:r>
          </a:p>
          <a:p>
            <a:r>
              <a:rPr lang="ru-RU" sz="2000" dirty="0">
                <a:latin typeface="Inter" panose="020B0604020202020204" charset="0"/>
                <a:ea typeface="Inter" panose="020B0604020202020204" charset="0"/>
              </a:rPr>
              <a:t>	Целевая структура</a:t>
            </a:r>
          </a:p>
          <a:p>
            <a:r>
              <a:rPr lang="ru-RU" sz="2000" dirty="0">
                <a:latin typeface="Inter" panose="020B0604020202020204" charset="0"/>
                <a:ea typeface="Inter" panose="020B0604020202020204" charset="0"/>
              </a:rPr>
              <a:t>	Постановка задачи</a:t>
            </a:r>
          </a:p>
          <a:p>
            <a:endParaRPr lang="ru-RU" sz="2000" dirty="0">
              <a:latin typeface="Inter" panose="020B0604020202020204" charset="0"/>
              <a:ea typeface="Inter" panose="020B0604020202020204" charset="0"/>
            </a:endParaRPr>
          </a:p>
          <a:p>
            <a:pPr marL="342900" indent="-342900">
              <a:buFont typeface="Arial" panose="020B0604020202020204" pitchFamily="34" charset="0"/>
              <a:buChar char="•"/>
            </a:pPr>
            <a:r>
              <a:rPr lang="ru-RU" sz="2000" dirty="0">
                <a:latin typeface="Inter" panose="020B0604020202020204" charset="0"/>
                <a:ea typeface="Inter" panose="020B0604020202020204" charset="0"/>
              </a:rPr>
              <a:t>Рассмотрение одного элемента</a:t>
            </a:r>
          </a:p>
          <a:p>
            <a:pPr lvl="1"/>
            <a:r>
              <a:rPr lang="ru-RU" sz="2000" dirty="0">
                <a:latin typeface="Inter" panose="020B0604020202020204" charset="0"/>
                <a:ea typeface="Inter" panose="020B0604020202020204" charset="0"/>
              </a:rPr>
              <a:t>	Параметризация единичного слоя</a:t>
            </a:r>
          </a:p>
          <a:p>
            <a:pPr lvl="1"/>
            <a:endParaRPr lang="ru-RU" sz="2000" dirty="0">
              <a:latin typeface="Inter" panose="020B0604020202020204" charset="0"/>
              <a:ea typeface="Inter" panose="020B0604020202020204" charset="0"/>
            </a:endParaRPr>
          </a:p>
          <a:p>
            <a:pPr marL="342900" lvl="1" indent="-342900">
              <a:buFont typeface="Arial" panose="020B0604020202020204" pitchFamily="34" charset="0"/>
              <a:buChar char="•"/>
            </a:pPr>
            <a:r>
              <a:rPr lang="ru-RU" sz="2000" dirty="0">
                <a:latin typeface="Inter" panose="020B0604020202020204" charset="0"/>
                <a:ea typeface="Inter" panose="020B0604020202020204" charset="0"/>
              </a:rPr>
              <a:t>План и экспериментальные данные для полной структуры </a:t>
            </a:r>
          </a:p>
          <a:p>
            <a:pPr marL="342900" lvl="1" indent="-342900">
              <a:buFont typeface="Arial" panose="020B0604020202020204" pitchFamily="34" charset="0"/>
              <a:buChar char="•"/>
            </a:pPr>
            <a:endParaRPr lang="ru-RU" sz="2000" dirty="0">
              <a:latin typeface="Inter" panose="020B0604020202020204" charset="0"/>
              <a:ea typeface="Inter" panose="020B0604020202020204" charset="0"/>
            </a:endParaRPr>
          </a:p>
          <a:p>
            <a:pPr marL="342900" lvl="1" indent="-342900">
              <a:buFont typeface="Arial" panose="020B0604020202020204" pitchFamily="34" charset="0"/>
              <a:buChar char="•"/>
            </a:pPr>
            <a:r>
              <a:rPr lang="ru-RU" sz="2000" dirty="0">
                <a:latin typeface="Inter" panose="020B0604020202020204" charset="0"/>
                <a:ea typeface="Inter" panose="020B0604020202020204" charset="0"/>
              </a:rPr>
              <a:t>Заключение</a:t>
            </a:r>
          </a:p>
        </p:txBody>
      </p:sp>
    </p:spTree>
    <p:extLst>
      <p:ext uri="{BB962C8B-B14F-4D97-AF65-F5344CB8AC3E}">
        <p14:creationId xmlns:p14="http://schemas.microsoft.com/office/powerpoint/2010/main" val="1692110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699AE2-1E4C-EEC9-BC25-AC04792FD225}"/>
              </a:ext>
            </a:extLst>
          </p:cNvPr>
          <p:cNvPicPr>
            <a:picLocks noChangeAspect="1"/>
          </p:cNvPicPr>
          <p:nvPr/>
        </p:nvPicPr>
        <p:blipFill>
          <a:blip r:embed="rId2"/>
          <a:stretch>
            <a:fillRect/>
          </a:stretch>
        </p:blipFill>
        <p:spPr>
          <a:xfrm>
            <a:off x="747506" y="1566559"/>
            <a:ext cx="6697010" cy="2486372"/>
          </a:xfrm>
          <a:prstGeom prst="rect">
            <a:avLst/>
          </a:prstGeom>
        </p:spPr>
      </p:pic>
      <p:sp>
        <p:nvSpPr>
          <p:cNvPr id="4" name="Google Shape;68;p15">
            <a:extLst>
              <a:ext uri="{FF2B5EF4-FFF2-40B4-BE49-F238E27FC236}">
                <a16:creationId xmlns:a16="http://schemas.microsoft.com/office/drawing/2014/main" id="{6324AE41-5C16-8E91-11F3-4778CD0B73C6}"/>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Tree>
    <p:extLst>
      <p:ext uri="{BB962C8B-B14F-4D97-AF65-F5344CB8AC3E}">
        <p14:creationId xmlns:p14="http://schemas.microsoft.com/office/powerpoint/2010/main" val="2172082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B7F5A-53F9-6DB0-8CE1-5C5048246EAC}"/>
              </a:ext>
            </a:extLst>
          </p:cNvPr>
          <p:cNvSpPr>
            <a:spLocks noGrp="1"/>
          </p:cNvSpPr>
          <p:nvPr>
            <p:ph type="title"/>
          </p:nvPr>
        </p:nvSpPr>
        <p:spPr/>
        <p:txBody>
          <a:bodyPr/>
          <a:lstStyle/>
          <a:p>
            <a:r>
              <a:rPr lang="ru-RU" dirty="0"/>
              <a:t>Введение</a:t>
            </a:r>
          </a:p>
        </p:txBody>
      </p:sp>
      <p:sp>
        <p:nvSpPr>
          <p:cNvPr id="3" name="Google Shape;68;p15">
            <a:extLst>
              <a:ext uri="{FF2B5EF4-FFF2-40B4-BE49-F238E27FC236}">
                <a16:creationId xmlns:a16="http://schemas.microsoft.com/office/drawing/2014/main" id="{BC44DECC-2BA4-AB2A-525E-1B67443F423B}"/>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Tree>
    <p:extLst>
      <p:ext uri="{BB962C8B-B14F-4D97-AF65-F5344CB8AC3E}">
        <p14:creationId xmlns:p14="http://schemas.microsoft.com/office/powerpoint/2010/main" val="3225822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1028" name="Picture 4" descr="Silicon Wafer Basic and Common Sizes">
            <a:extLst>
              <a:ext uri="{FF2B5EF4-FFF2-40B4-BE49-F238E27FC236}">
                <a16:creationId xmlns:a16="http://schemas.microsoft.com/office/drawing/2014/main" id="{22F26A33-2BCC-979E-61E3-9D472F7805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000" y="1302400"/>
            <a:ext cx="2739247" cy="1827669"/>
          </a:xfrm>
          <a:prstGeom prst="rect">
            <a:avLst/>
          </a:prstGeom>
          <a:noFill/>
          <a:extLst>
            <a:ext uri="{909E8E84-426E-40DD-AFC4-6F175D3DCCD1}">
              <a14:hiddenFill xmlns:a14="http://schemas.microsoft.com/office/drawing/2010/main">
                <a:solidFill>
                  <a:srgbClr val="FFFFFF"/>
                </a:solidFill>
              </a14:hiddenFill>
            </a:ext>
          </a:extLst>
        </p:spPr>
      </p:pic>
      <p:sp>
        <p:nvSpPr>
          <p:cNvPr id="11" name="Google Shape;68;p15">
            <a:extLst>
              <a:ext uri="{FF2B5EF4-FFF2-40B4-BE49-F238E27FC236}">
                <a16:creationId xmlns:a16="http://schemas.microsoft.com/office/drawing/2014/main" id="{D7B1C70C-32C7-3D6E-50B1-A10A0F28815C}"/>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
        <p:nvSpPr>
          <p:cNvPr id="12" name="Google Shape;66;p15">
            <a:extLst>
              <a:ext uri="{FF2B5EF4-FFF2-40B4-BE49-F238E27FC236}">
                <a16:creationId xmlns:a16="http://schemas.microsoft.com/office/drawing/2014/main" id="{F87791C7-B780-D35B-08A1-EF52C9B5FE49}"/>
              </a:ext>
            </a:extLst>
          </p:cNvPr>
          <p:cNvSpPr txBox="1"/>
          <p:nvPr/>
        </p:nvSpPr>
        <p:spPr>
          <a:xfrm>
            <a:off x="270000" y="613300"/>
            <a:ext cx="6069000" cy="689100"/>
          </a:xfrm>
          <a:prstGeom prst="rect">
            <a:avLst/>
          </a:prstGeom>
          <a:noFill/>
          <a:ln>
            <a:noFill/>
          </a:ln>
        </p:spPr>
        <p:txBody>
          <a:bodyPr spcFirstLastPara="1" wrap="square" lIns="91425" tIns="0" rIns="91425" bIns="45700" anchor="ctr" anchorCtr="0">
            <a:noAutofit/>
          </a:bodyPr>
          <a:lstStyle/>
          <a:p>
            <a:pPr marL="0" lvl="0" indent="0" algn="l" rtl="0">
              <a:spcBef>
                <a:spcPts val="0"/>
              </a:spcBef>
              <a:spcAft>
                <a:spcPts val="0"/>
              </a:spcAft>
              <a:buNone/>
            </a:pPr>
            <a:r>
              <a:rPr lang="ru" sz="3000" dirty="0">
                <a:solidFill>
                  <a:srgbClr val="073763"/>
                </a:solidFill>
                <a:latin typeface="Inter ExtraBold"/>
                <a:ea typeface="Inter ExtraBold"/>
                <a:cs typeface="Inter ExtraBold"/>
                <a:sym typeface="Inter ExtraBold"/>
              </a:rPr>
              <a:t>Мотивация</a:t>
            </a:r>
            <a:endParaRPr sz="1900" dirty="0">
              <a:solidFill>
                <a:srgbClr val="073763"/>
              </a:solidFill>
              <a:latin typeface="Inter ExtraBold"/>
              <a:ea typeface="Inter ExtraBold"/>
              <a:cs typeface="Inter ExtraBold"/>
              <a:sym typeface="Inter ExtraBold"/>
            </a:endParaRPr>
          </a:p>
        </p:txBody>
      </p:sp>
      <p:sp>
        <p:nvSpPr>
          <p:cNvPr id="15" name="TextBox 14">
            <a:extLst>
              <a:ext uri="{FF2B5EF4-FFF2-40B4-BE49-F238E27FC236}">
                <a16:creationId xmlns:a16="http://schemas.microsoft.com/office/drawing/2014/main" id="{3DD69DCB-D5A9-98BF-9B57-30FCFB22FCBF}"/>
              </a:ext>
            </a:extLst>
          </p:cNvPr>
          <p:cNvSpPr txBox="1"/>
          <p:nvPr/>
        </p:nvSpPr>
        <p:spPr>
          <a:xfrm>
            <a:off x="686302" y="4652641"/>
            <a:ext cx="4572000" cy="230832"/>
          </a:xfrm>
          <a:prstGeom prst="rect">
            <a:avLst/>
          </a:prstGeom>
          <a:noFill/>
        </p:spPr>
        <p:txBody>
          <a:bodyPr wrap="square">
            <a:spAutoFit/>
          </a:bodyPr>
          <a:lstStyle/>
          <a:p>
            <a:r>
              <a:rPr lang="en-US" sz="900" b="0" i="0" dirty="0">
                <a:solidFill>
                  <a:srgbClr val="222222"/>
                </a:solidFill>
                <a:effectLst/>
                <a:latin typeface="Inter" panose="020B0604020202020204" charset="0"/>
                <a:ea typeface="Inter" panose="020B0604020202020204" charset="0"/>
              </a:rPr>
              <a:t>Brown, Tom, et al. </a:t>
            </a:r>
            <a:r>
              <a:rPr lang="en-US" sz="900" i="1" dirty="0">
                <a:solidFill>
                  <a:srgbClr val="222222"/>
                </a:solidFill>
                <a:effectLst/>
                <a:latin typeface="Inter" panose="020B0604020202020204" charset="0"/>
                <a:ea typeface="Inter" panose="020B0604020202020204" charset="0"/>
              </a:rPr>
              <a:t>Advances in neural information processing systems</a:t>
            </a:r>
            <a:r>
              <a:rPr lang="en-US" sz="900" i="1" dirty="0">
                <a:solidFill>
                  <a:srgbClr val="222222"/>
                </a:solidFill>
                <a:latin typeface="Inter" panose="020B0604020202020204" charset="0"/>
                <a:ea typeface="Inter" panose="020B0604020202020204" charset="0"/>
              </a:rPr>
              <a:t> </a:t>
            </a:r>
            <a:r>
              <a:rPr lang="en-US" sz="900" b="0" i="0" dirty="0">
                <a:solidFill>
                  <a:srgbClr val="222222"/>
                </a:solidFill>
                <a:effectLst/>
                <a:latin typeface="Inter" panose="020B0604020202020204" charset="0"/>
                <a:ea typeface="Inter" panose="020B0604020202020204" charset="0"/>
              </a:rPr>
              <a:t>(2020)</a:t>
            </a:r>
            <a:endParaRPr lang="ru-RU" sz="900" dirty="0">
              <a:latin typeface="Inter" panose="020B0604020202020204" charset="0"/>
              <a:ea typeface="Inter" panose="020B0604020202020204" charset="0"/>
            </a:endParaRPr>
          </a:p>
        </p:txBody>
      </p:sp>
      <p:sp>
        <p:nvSpPr>
          <p:cNvPr id="16" name="TextBox 15">
            <a:extLst>
              <a:ext uri="{FF2B5EF4-FFF2-40B4-BE49-F238E27FC236}">
                <a16:creationId xmlns:a16="http://schemas.microsoft.com/office/drawing/2014/main" id="{B3049F2B-FE19-966A-A147-569B2DBD1DA6}"/>
              </a:ext>
            </a:extLst>
          </p:cNvPr>
          <p:cNvSpPr txBox="1"/>
          <p:nvPr/>
        </p:nvSpPr>
        <p:spPr>
          <a:xfrm>
            <a:off x="3638753" y="1142898"/>
            <a:ext cx="3219247" cy="1815882"/>
          </a:xfrm>
          <a:prstGeom prst="rect">
            <a:avLst/>
          </a:prstGeom>
          <a:noFill/>
        </p:spPr>
        <p:txBody>
          <a:bodyPr wrap="square" rtlCol="0">
            <a:spAutoFit/>
          </a:bodyPr>
          <a:lstStyle/>
          <a:p>
            <a:pPr algn="just"/>
            <a:r>
              <a:rPr lang="ru-RU" dirty="0"/>
              <a:t>Основные проблемы, связанные с использованием вычислителей на основе полупроводников для нейронных сетей:</a:t>
            </a:r>
          </a:p>
          <a:p>
            <a:endParaRPr lang="ru-RU" dirty="0"/>
          </a:p>
          <a:p>
            <a:pPr marL="342900" indent="-342900">
              <a:buAutoNum type="arabicPeriod"/>
            </a:pPr>
            <a:r>
              <a:rPr lang="ru-RU" dirty="0"/>
              <a:t>Вычислительные мощности и стоимость их использования</a:t>
            </a:r>
          </a:p>
          <a:p>
            <a:pPr marL="342900" indent="-342900">
              <a:buAutoNum type="arabicPeriod"/>
            </a:pPr>
            <a:r>
              <a:rPr lang="ru-RU" dirty="0"/>
              <a:t>Закон Мура</a:t>
            </a:r>
          </a:p>
        </p:txBody>
      </p:sp>
      <p:pic>
        <p:nvPicPr>
          <p:cNvPr id="1030" name="Picture 6" descr="Немного о «законе Мура» / Хабр">
            <a:extLst>
              <a:ext uri="{FF2B5EF4-FFF2-40B4-BE49-F238E27FC236}">
                <a16:creationId xmlns:a16="http://schemas.microsoft.com/office/drawing/2014/main" id="{2586A3AD-A215-0D88-0E4F-4F643F2430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98305" y="2799934"/>
            <a:ext cx="2155117" cy="2013431"/>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graphicFrame>
            <p:nvGraphicFramePr>
              <p:cNvPr id="17" name="Table 16">
                <a:extLst>
                  <a:ext uri="{FF2B5EF4-FFF2-40B4-BE49-F238E27FC236}">
                    <a16:creationId xmlns:a16="http://schemas.microsoft.com/office/drawing/2014/main" id="{3991720C-B276-B5F3-C568-6E1CE287C23F}"/>
                  </a:ext>
                </a:extLst>
              </p:cNvPr>
              <p:cNvGraphicFramePr>
                <a:graphicFrameLocks noGrp="1"/>
              </p:cNvGraphicFramePr>
              <p:nvPr>
                <p:extLst>
                  <p:ext uri="{D42A27DB-BD31-4B8C-83A1-F6EECF244321}">
                    <p14:modId xmlns:p14="http://schemas.microsoft.com/office/powerpoint/2010/main" val="530497946"/>
                  </p:ext>
                </p:extLst>
              </p:nvPr>
            </p:nvGraphicFramePr>
            <p:xfrm>
              <a:off x="270000" y="3347083"/>
              <a:ext cx="5113020" cy="1203960"/>
            </p:xfrm>
            <a:graphic>
              <a:graphicData uri="http://schemas.openxmlformats.org/drawingml/2006/table">
                <a:tbl>
                  <a:tblPr>
                    <a:effectLst/>
                    <a:tableStyleId>{284E427A-3D55-4303-BF80-6455036E1DE7}</a:tableStyleId>
                  </a:tblPr>
                  <a:tblGrid>
                    <a:gridCol w="1278255">
                      <a:extLst>
                        <a:ext uri="{9D8B030D-6E8A-4147-A177-3AD203B41FA5}">
                          <a16:colId xmlns:a16="http://schemas.microsoft.com/office/drawing/2014/main" val="3998386644"/>
                        </a:ext>
                      </a:extLst>
                    </a:gridCol>
                    <a:gridCol w="1278255">
                      <a:extLst>
                        <a:ext uri="{9D8B030D-6E8A-4147-A177-3AD203B41FA5}">
                          <a16:colId xmlns:a16="http://schemas.microsoft.com/office/drawing/2014/main" val="2504720387"/>
                        </a:ext>
                      </a:extLst>
                    </a:gridCol>
                    <a:gridCol w="1278255">
                      <a:extLst>
                        <a:ext uri="{9D8B030D-6E8A-4147-A177-3AD203B41FA5}">
                          <a16:colId xmlns:a16="http://schemas.microsoft.com/office/drawing/2014/main" val="1879191908"/>
                        </a:ext>
                      </a:extLst>
                    </a:gridCol>
                    <a:gridCol w="1278255">
                      <a:extLst>
                        <a:ext uri="{9D8B030D-6E8A-4147-A177-3AD203B41FA5}">
                          <a16:colId xmlns:a16="http://schemas.microsoft.com/office/drawing/2014/main" val="1375610309"/>
                        </a:ext>
                      </a:extLst>
                    </a:gridCol>
                  </a:tblGrid>
                  <a:tr h="0">
                    <a:tc>
                      <a:txBody>
                        <a:bodyPr/>
                        <a:lstStyle/>
                        <a:p>
                          <a:pPr>
                            <a:buNone/>
                          </a:pPr>
                          <a:r>
                            <a:rPr lang="en-US" sz="1100" b="1" dirty="0"/>
                            <a:t>Model</a:t>
                          </a:r>
                        </a:p>
                      </a:txBody>
                      <a:tcPr anchor="ctr"/>
                    </a:tc>
                    <a:tc>
                      <a:txBody>
                        <a:bodyPr/>
                        <a:lstStyle/>
                        <a:p>
                          <a:pPr>
                            <a:buNone/>
                          </a:pPr>
                          <a:r>
                            <a:rPr lang="en-US" sz="1100" b="1" dirty="0"/>
                            <a:t>Params</a:t>
                          </a:r>
                        </a:p>
                      </a:txBody>
                      <a:tcPr anchor="ctr"/>
                    </a:tc>
                    <a:tc>
                      <a:txBody>
                        <a:bodyPr/>
                        <a:lstStyle/>
                        <a:p>
                          <a:pPr>
                            <a:buNone/>
                          </a:pPr>
                          <a14:m>
                            <m:oMath xmlns:m="http://schemas.openxmlformats.org/officeDocument/2006/math">
                              <m:r>
                                <a:rPr lang="en-US" sz="1100" b="1" i="1">
                                  <a:latin typeface="Cambria Math" panose="02040503050406030204" pitchFamily="18" charset="0"/>
                                </a:rPr>
                                <m:t>𝐂</m:t>
                              </m:r>
                            </m:oMath>
                          </a14:m>
                          <a:r>
                            <a:rPr lang="en-US" sz="1100" b="1" dirty="0"/>
                            <a:t>[PF/s-days]</a:t>
                          </a:r>
                        </a:p>
                      </a:txBody>
                      <a:tcPr anchor="ctr"/>
                    </a:tc>
                    <a:tc>
                      <a:txBody>
                        <a:bodyPr/>
                        <a:lstStyle/>
                        <a:p>
                          <a:pPr>
                            <a:buNone/>
                          </a:pPr>
                          <a:r>
                            <a:rPr lang="en-US" sz="1100" b="1"/>
                            <a:t>GPUs for 30-day run</a:t>
                          </a:r>
                          <a:endParaRPr lang="en-US" sz="1100"/>
                        </a:p>
                      </a:txBody>
                      <a:tcPr anchor="ctr"/>
                    </a:tc>
                    <a:extLst>
                      <a:ext uri="{0D108BD9-81ED-4DB2-BD59-A6C34878D82A}">
                        <a16:rowId xmlns:a16="http://schemas.microsoft.com/office/drawing/2014/main" val="165167859"/>
                      </a:ext>
                    </a:extLst>
                  </a:tr>
                  <a:tr h="0">
                    <a:tc>
                      <a:txBody>
                        <a:bodyPr/>
                        <a:lstStyle/>
                        <a:p>
                          <a:pPr>
                            <a:buNone/>
                          </a:pPr>
                          <a:r>
                            <a:rPr lang="en-US" sz="1100"/>
                            <a:t>GPT-3 3B</a:t>
                          </a:r>
                        </a:p>
                      </a:txBody>
                      <a:tcPr anchor="ctr"/>
                    </a:tc>
                    <a:tc>
                      <a:txBody>
                        <a:bodyPr/>
                        <a:lstStyle/>
                        <a:p>
                          <a:pPr>
                            <a:buNone/>
                          </a:pPr>
                          <a:r>
                            <a:rPr lang="en-US" sz="1100" dirty="0"/>
                            <a:t>3B</a:t>
                          </a:r>
                        </a:p>
                      </a:txBody>
                      <a:tcPr anchor="ctr"/>
                    </a:tc>
                    <a:tc>
                      <a:txBody>
                        <a:bodyPr/>
                        <a:lstStyle/>
                        <a:p>
                          <a:pPr>
                            <a:buNone/>
                          </a:pPr>
                          <a:r>
                            <a:rPr lang="ru-RU" sz="1100"/>
                            <a:t>50</a:t>
                          </a:r>
                        </a:p>
                      </a:txBody>
                      <a:tcPr anchor="ctr"/>
                    </a:tc>
                    <a:tc>
                      <a:txBody>
                        <a:bodyPr/>
                        <a:lstStyle/>
                        <a:p>
                          <a:pPr>
                            <a:buNone/>
                          </a:pPr>
                          <a:r>
                            <a:rPr lang="ru-RU" sz="1100" dirty="0"/>
                            <a:t>13</a:t>
                          </a:r>
                        </a:p>
                      </a:txBody>
                      <a:tcPr anchor="ctr"/>
                    </a:tc>
                    <a:extLst>
                      <a:ext uri="{0D108BD9-81ED-4DB2-BD59-A6C34878D82A}">
                        <a16:rowId xmlns:a16="http://schemas.microsoft.com/office/drawing/2014/main" val="968001710"/>
                      </a:ext>
                    </a:extLst>
                  </a:tr>
                  <a:tr h="0">
                    <a:tc>
                      <a:txBody>
                        <a:bodyPr/>
                        <a:lstStyle/>
                        <a:p>
                          <a:pPr>
                            <a:buNone/>
                          </a:pPr>
                          <a:r>
                            <a:rPr lang="en-US" sz="1100" dirty="0"/>
                            <a:t>GPT-3</a:t>
                          </a:r>
                          <a:r>
                            <a:rPr lang="ru-RU" sz="1100" dirty="0"/>
                            <a:t> </a:t>
                          </a:r>
                          <a:r>
                            <a:rPr lang="en-US" sz="1100" dirty="0"/>
                            <a:t>(low)</a:t>
                          </a:r>
                        </a:p>
                      </a:txBody>
                      <a:tcPr anchor="ctr"/>
                    </a:tc>
                    <a:tc>
                      <a:txBody>
                        <a:bodyPr/>
                        <a:lstStyle/>
                        <a:p>
                          <a:pPr>
                            <a:buNone/>
                          </a:pPr>
                          <a:r>
                            <a:rPr lang="en-US" sz="1100" dirty="0"/>
                            <a:t>175B</a:t>
                          </a:r>
                        </a:p>
                      </a:txBody>
                      <a:tcPr anchor="ctr"/>
                    </a:tc>
                    <a:tc>
                      <a:txBody>
                        <a:bodyPr/>
                        <a:lstStyle/>
                        <a:p>
                          <a:pPr>
                            <a:buNone/>
                          </a:pPr>
                          <a:r>
                            <a:rPr lang="ru-RU" sz="1100"/>
                            <a:t>2 500</a:t>
                          </a:r>
                        </a:p>
                      </a:txBody>
                      <a:tcPr anchor="ctr"/>
                    </a:tc>
                    <a:tc>
                      <a:txBody>
                        <a:bodyPr/>
                        <a:lstStyle/>
                        <a:p>
                          <a:pPr>
                            <a:buNone/>
                          </a:pPr>
                          <a:r>
                            <a:rPr lang="ru-RU" sz="1100"/>
                            <a:t>667</a:t>
                          </a:r>
                        </a:p>
                      </a:txBody>
                      <a:tcPr anchor="ctr"/>
                    </a:tc>
                    <a:extLst>
                      <a:ext uri="{0D108BD9-81ED-4DB2-BD59-A6C34878D82A}">
                        <a16:rowId xmlns:a16="http://schemas.microsoft.com/office/drawing/2014/main" val="358580329"/>
                      </a:ext>
                    </a:extLst>
                  </a:tr>
                  <a:tr h="0">
                    <a:tc>
                      <a:txBody>
                        <a:bodyPr/>
                        <a:lstStyle/>
                        <a:p>
                          <a:pPr>
                            <a:buNone/>
                          </a:pPr>
                          <a:r>
                            <a:rPr lang="en-US" sz="1100" dirty="0"/>
                            <a:t>GPT-3 (high)</a:t>
                          </a:r>
                        </a:p>
                      </a:txBody>
                      <a:tcPr anchor="ctr"/>
                    </a:tc>
                    <a:tc>
                      <a:txBody>
                        <a:bodyPr/>
                        <a:lstStyle/>
                        <a:p>
                          <a:pPr>
                            <a:buNone/>
                          </a:pPr>
                          <a:r>
                            <a:rPr lang="en-US" sz="1100" dirty="0"/>
                            <a:t>175B</a:t>
                          </a:r>
                        </a:p>
                      </a:txBody>
                      <a:tcPr anchor="ctr"/>
                    </a:tc>
                    <a:tc>
                      <a:txBody>
                        <a:bodyPr/>
                        <a:lstStyle/>
                        <a:p>
                          <a:pPr>
                            <a:buNone/>
                          </a:pPr>
                          <a:r>
                            <a:rPr lang="ru-RU" sz="1100"/>
                            <a:t>10 000</a:t>
                          </a:r>
                        </a:p>
                      </a:txBody>
                      <a:tcPr anchor="ctr"/>
                    </a:tc>
                    <a:tc>
                      <a:txBody>
                        <a:bodyPr/>
                        <a:lstStyle/>
                        <a:p>
                          <a:pPr>
                            <a:buNone/>
                          </a:pPr>
                          <a:r>
                            <a:rPr lang="ru-RU" sz="1100" dirty="0"/>
                            <a:t>2 667</a:t>
                          </a:r>
                        </a:p>
                      </a:txBody>
                      <a:tcPr anchor="ctr"/>
                    </a:tc>
                    <a:extLst>
                      <a:ext uri="{0D108BD9-81ED-4DB2-BD59-A6C34878D82A}">
                        <a16:rowId xmlns:a16="http://schemas.microsoft.com/office/drawing/2014/main" val="4244888719"/>
                      </a:ext>
                    </a:extLst>
                  </a:tr>
                </a:tbl>
              </a:graphicData>
            </a:graphic>
          </p:graphicFrame>
        </mc:Choice>
        <mc:Fallback xmlns="">
          <p:graphicFrame>
            <p:nvGraphicFramePr>
              <p:cNvPr id="17" name="Table 16">
                <a:extLst>
                  <a:ext uri="{FF2B5EF4-FFF2-40B4-BE49-F238E27FC236}">
                    <a16:creationId xmlns:a16="http://schemas.microsoft.com/office/drawing/2014/main" id="{3991720C-B276-B5F3-C568-6E1CE287C23F}"/>
                  </a:ext>
                </a:extLst>
              </p:cNvPr>
              <p:cNvGraphicFramePr>
                <a:graphicFrameLocks noGrp="1"/>
              </p:cNvGraphicFramePr>
              <p:nvPr>
                <p:extLst>
                  <p:ext uri="{D42A27DB-BD31-4B8C-83A1-F6EECF244321}">
                    <p14:modId xmlns:p14="http://schemas.microsoft.com/office/powerpoint/2010/main" val="530497946"/>
                  </p:ext>
                </p:extLst>
              </p:nvPr>
            </p:nvGraphicFramePr>
            <p:xfrm>
              <a:off x="270000" y="3347083"/>
              <a:ext cx="5113020" cy="1203960"/>
            </p:xfrm>
            <a:graphic>
              <a:graphicData uri="http://schemas.openxmlformats.org/drawingml/2006/table">
                <a:tbl>
                  <a:tblPr>
                    <a:effectLst/>
                    <a:tableStyleId>{284E427A-3D55-4303-BF80-6455036E1DE7}</a:tableStyleId>
                  </a:tblPr>
                  <a:tblGrid>
                    <a:gridCol w="1278255">
                      <a:extLst>
                        <a:ext uri="{9D8B030D-6E8A-4147-A177-3AD203B41FA5}">
                          <a16:colId xmlns:a16="http://schemas.microsoft.com/office/drawing/2014/main" val="3998386644"/>
                        </a:ext>
                      </a:extLst>
                    </a:gridCol>
                    <a:gridCol w="1278255">
                      <a:extLst>
                        <a:ext uri="{9D8B030D-6E8A-4147-A177-3AD203B41FA5}">
                          <a16:colId xmlns:a16="http://schemas.microsoft.com/office/drawing/2014/main" val="2504720387"/>
                        </a:ext>
                      </a:extLst>
                    </a:gridCol>
                    <a:gridCol w="1278255">
                      <a:extLst>
                        <a:ext uri="{9D8B030D-6E8A-4147-A177-3AD203B41FA5}">
                          <a16:colId xmlns:a16="http://schemas.microsoft.com/office/drawing/2014/main" val="1879191908"/>
                        </a:ext>
                      </a:extLst>
                    </a:gridCol>
                    <a:gridCol w="1278255">
                      <a:extLst>
                        <a:ext uri="{9D8B030D-6E8A-4147-A177-3AD203B41FA5}">
                          <a16:colId xmlns:a16="http://schemas.microsoft.com/office/drawing/2014/main" val="1375610309"/>
                        </a:ext>
                      </a:extLst>
                    </a:gridCol>
                  </a:tblGrid>
                  <a:tr h="426720">
                    <a:tc>
                      <a:txBody>
                        <a:bodyPr/>
                        <a:lstStyle/>
                        <a:p>
                          <a:pPr>
                            <a:buNone/>
                          </a:pPr>
                          <a:r>
                            <a:rPr lang="en-US" sz="1100" b="1" dirty="0"/>
                            <a:t>Model</a:t>
                          </a:r>
                        </a:p>
                      </a:txBody>
                      <a:tcPr anchor="ctr"/>
                    </a:tc>
                    <a:tc>
                      <a:txBody>
                        <a:bodyPr/>
                        <a:lstStyle/>
                        <a:p>
                          <a:pPr>
                            <a:buNone/>
                          </a:pPr>
                          <a:r>
                            <a:rPr lang="en-US" sz="1100" b="1" dirty="0"/>
                            <a:t>Params</a:t>
                          </a:r>
                        </a:p>
                      </a:txBody>
                      <a:tcPr anchor="ctr"/>
                    </a:tc>
                    <a:tc>
                      <a:txBody>
                        <a:bodyPr/>
                        <a:lstStyle/>
                        <a:p>
                          <a:endParaRPr lang="ru-RU"/>
                        </a:p>
                      </a:txBody>
                      <a:tcPr anchor="ctr">
                        <a:blipFill>
                          <a:blip r:embed="rId5"/>
                          <a:stretch>
                            <a:fillRect l="-200476" t="-1429" r="-100476" b="-191429"/>
                          </a:stretch>
                        </a:blipFill>
                      </a:tcPr>
                    </a:tc>
                    <a:tc>
                      <a:txBody>
                        <a:bodyPr/>
                        <a:lstStyle/>
                        <a:p>
                          <a:pPr>
                            <a:buNone/>
                          </a:pPr>
                          <a:r>
                            <a:rPr lang="en-US" sz="1100" b="1"/>
                            <a:t>GPUs for 30-day run</a:t>
                          </a:r>
                          <a:endParaRPr lang="en-US" sz="1100"/>
                        </a:p>
                      </a:txBody>
                      <a:tcPr anchor="ctr"/>
                    </a:tc>
                    <a:extLst>
                      <a:ext uri="{0D108BD9-81ED-4DB2-BD59-A6C34878D82A}">
                        <a16:rowId xmlns:a16="http://schemas.microsoft.com/office/drawing/2014/main" val="165167859"/>
                      </a:ext>
                    </a:extLst>
                  </a:tr>
                  <a:tr h="259080">
                    <a:tc>
                      <a:txBody>
                        <a:bodyPr/>
                        <a:lstStyle/>
                        <a:p>
                          <a:pPr>
                            <a:buNone/>
                          </a:pPr>
                          <a:r>
                            <a:rPr lang="en-US" sz="1100"/>
                            <a:t>GPT-3 3B</a:t>
                          </a:r>
                        </a:p>
                      </a:txBody>
                      <a:tcPr anchor="ctr"/>
                    </a:tc>
                    <a:tc>
                      <a:txBody>
                        <a:bodyPr/>
                        <a:lstStyle/>
                        <a:p>
                          <a:pPr>
                            <a:buNone/>
                          </a:pPr>
                          <a:r>
                            <a:rPr lang="en-US" sz="1100" dirty="0"/>
                            <a:t>3B</a:t>
                          </a:r>
                        </a:p>
                      </a:txBody>
                      <a:tcPr anchor="ctr"/>
                    </a:tc>
                    <a:tc>
                      <a:txBody>
                        <a:bodyPr/>
                        <a:lstStyle/>
                        <a:p>
                          <a:pPr>
                            <a:buNone/>
                          </a:pPr>
                          <a:r>
                            <a:rPr lang="ru-RU" sz="1100"/>
                            <a:t>50</a:t>
                          </a:r>
                        </a:p>
                      </a:txBody>
                      <a:tcPr anchor="ctr"/>
                    </a:tc>
                    <a:tc>
                      <a:txBody>
                        <a:bodyPr/>
                        <a:lstStyle/>
                        <a:p>
                          <a:pPr>
                            <a:buNone/>
                          </a:pPr>
                          <a:r>
                            <a:rPr lang="ru-RU" sz="1100" dirty="0"/>
                            <a:t>13</a:t>
                          </a:r>
                        </a:p>
                      </a:txBody>
                      <a:tcPr anchor="ctr"/>
                    </a:tc>
                    <a:extLst>
                      <a:ext uri="{0D108BD9-81ED-4DB2-BD59-A6C34878D82A}">
                        <a16:rowId xmlns:a16="http://schemas.microsoft.com/office/drawing/2014/main" val="968001710"/>
                      </a:ext>
                    </a:extLst>
                  </a:tr>
                  <a:tr h="259080">
                    <a:tc>
                      <a:txBody>
                        <a:bodyPr/>
                        <a:lstStyle/>
                        <a:p>
                          <a:pPr>
                            <a:buNone/>
                          </a:pPr>
                          <a:r>
                            <a:rPr lang="en-US" sz="1100" dirty="0"/>
                            <a:t>GPT-3</a:t>
                          </a:r>
                          <a:r>
                            <a:rPr lang="ru-RU" sz="1100" dirty="0"/>
                            <a:t> </a:t>
                          </a:r>
                          <a:r>
                            <a:rPr lang="en-US" sz="1100" dirty="0"/>
                            <a:t>(low)</a:t>
                          </a:r>
                        </a:p>
                      </a:txBody>
                      <a:tcPr anchor="ctr"/>
                    </a:tc>
                    <a:tc>
                      <a:txBody>
                        <a:bodyPr/>
                        <a:lstStyle/>
                        <a:p>
                          <a:pPr>
                            <a:buNone/>
                          </a:pPr>
                          <a:r>
                            <a:rPr lang="en-US" sz="1100" dirty="0"/>
                            <a:t>175B</a:t>
                          </a:r>
                        </a:p>
                      </a:txBody>
                      <a:tcPr anchor="ctr"/>
                    </a:tc>
                    <a:tc>
                      <a:txBody>
                        <a:bodyPr/>
                        <a:lstStyle/>
                        <a:p>
                          <a:pPr>
                            <a:buNone/>
                          </a:pPr>
                          <a:r>
                            <a:rPr lang="ru-RU" sz="1100"/>
                            <a:t>2 500</a:t>
                          </a:r>
                        </a:p>
                      </a:txBody>
                      <a:tcPr anchor="ctr"/>
                    </a:tc>
                    <a:tc>
                      <a:txBody>
                        <a:bodyPr/>
                        <a:lstStyle/>
                        <a:p>
                          <a:pPr>
                            <a:buNone/>
                          </a:pPr>
                          <a:r>
                            <a:rPr lang="ru-RU" sz="1100"/>
                            <a:t>667</a:t>
                          </a:r>
                        </a:p>
                      </a:txBody>
                      <a:tcPr anchor="ctr"/>
                    </a:tc>
                    <a:extLst>
                      <a:ext uri="{0D108BD9-81ED-4DB2-BD59-A6C34878D82A}">
                        <a16:rowId xmlns:a16="http://schemas.microsoft.com/office/drawing/2014/main" val="358580329"/>
                      </a:ext>
                    </a:extLst>
                  </a:tr>
                  <a:tr h="259080">
                    <a:tc>
                      <a:txBody>
                        <a:bodyPr/>
                        <a:lstStyle/>
                        <a:p>
                          <a:pPr>
                            <a:buNone/>
                          </a:pPr>
                          <a:r>
                            <a:rPr lang="en-US" sz="1100" dirty="0"/>
                            <a:t>GPT-3 (high)</a:t>
                          </a:r>
                        </a:p>
                      </a:txBody>
                      <a:tcPr anchor="ctr"/>
                    </a:tc>
                    <a:tc>
                      <a:txBody>
                        <a:bodyPr/>
                        <a:lstStyle/>
                        <a:p>
                          <a:pPr>
                            <a:buNone/>
                          </a:pPr>
                          <a:r>
                            <a:rPr lang="en-US" sz="1100" dirty="0"/>
                            <a:t>175B</a:t>
                          </a:r>
                        </a:p>
                      </a:txBody>
                      <a:tcPr anchor="ctr"/>
                    </a:tc>
                    <a:tc>
                      <a:txBody>
                        <a:bodyPr/>
                        <a:lstStyle/>
                        <a:p>
                          <a:pPr>
                            <a:buNone/>
                          </a:pPr>
                          <a:r>
                            <a:rPr lang="ru-RU" sz="1100"/>
                            <a:t>10 000</a:t>
                          </a:r>
                        </a:p>
                      </a:txBody>
                      <a:tcPr anchor="ctr"/>
                    </a:tc>
                    <a:tc>
                      <a:txBody>
                        <a:bodyPr/>
                        <a:lstStyle/>
                        <a:p>
                          <a:pPr>
                            <a:buNone/>
                          </a:pPr>
                          <a:r>
                            <a:rPr lang="ru-RU" sz="1100" dirty="0"/>
                            <a:t>2 667</a:t>
                          </a:r>
                        </a:p>
                      </a:txBody>
                      <a:tcPr anchor="ctr"/>
                    </a:tc>
                    <a:extLst>
                      <a:ext uri="{0D108BD9-81ED-4DB2-BD59-A6C34878D82A}">
                        <a16:rowId xmlns:a16="http://schemas.microsoft.com/office/drawing/2014/main" val="4244888719"/>
                      </a:ext>
                    </a:extLst>
                  </a:tr>
                </a:tbl>
              </a:graphicData>
            </a:graphic>
          </p:graphicFrame>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
          <a:extLst>
            <a:ext uri="{FF2B5EF4-FFF2-40B4-BE49-F238E27FC236}">
              <a16:creationId xmlns:a16="http://schemas.microsoft.com/office/drawing/2014/main" id="{67472A56-3C88-B418-91DE-1B265BE1302E}"/>
            </a:ext>
          </a:extLst>
        </p:cNvPr>
        <p:cNvGrpSpPr/>
        <p:nvPr/>
      </p:nvGrpSpPr>
      <p:grpSpPr>
        <a:xfrm>
          <a:off x="0" y="0"/>
          <a:ext cx="0" cy="0"/>
          <a:chOff x="0" y="0"/>
          <a:chExt cx="0" cy="0"/>
        </a:xfrm>
      </p:grpSpPr>
      <p:sp>
        <p:nvSpPr>
          <p:cNvPr id="66" name="Google Shape;66;p15">
            <a:extLst>
              <a:ext uri="{FF2B5EF4-FFF2-40B4-BE49-F238E27FC236}">
                <a16:creationId xmlns:a16="http://schemas.microsoft.com/office/drawing/2014/main" id="{3EF7F8C0-8E64-4055-51F0-F92BF84B1E71}"/>
              </a:ext>
            </a:extLst>
          </p:cNvPr>
          <p:cNvSpPr txBox="1"/>
          <p:nvPr/>
        </p:nvSpPr>
        <p:spPr>
          <a:xfrm>
            <a:off x="270000" y="613300"/>
            <a:ext cx="6069000" cy="689100"/>
          </a:xfrm>
          <a:prstGeom prst="rect">
            <a:avLst/>
          </a:prstGeom>
          <a:noFill/>
          <a:ln>
            <a:noFill/>
          </a:ln>
        </p:spPr>
        <p:txBody>
          <a:bodyPr spcFirstLastPara="1" wrap="square" lIns="91425" tIns="0" rIns="91425" bIns="45700" anchor="ctr" anchorCtr="0">
            <a:noAutofit/>
          </a:bodyPr>
          <a:lstStyle/>
          <a:p>
            <a:pPr marL="0" lvl="0" indent="0" algn="l" rtl="0">
              <a:spcBef>
                <a:spcPts val="0"/>
              </a:spcBef>
              <a:spcAft>
                <a:spcPts val="0"/>
              </a:spcAft>
              <a:buNone/>
            </a:pPr>
            <a:r>
              <a:rPr lang="ru" sz="3000" dirty="0">
                <a:solidFill>
                  <a:srgbClr val="073763"/>
                </a:solidFill>
                <a:latin typeface="Inter ExtraBold"/>
                <a:ea typeface="Inter ExtraBold"/>
                <a:cs typeface="Inter ExtraBold"/>
                <a:sym typeface="Inter ExtraBold"/>
              </a:rPr>
              <a:t>Интегральная оптика</a:t>
            </a:r>
            <a:endParaRPr sz="1900" dirty="0">
              <a:solidFill>
                <a:srgbClr val="073763"/>
              </a:solidFill>
              <a:latin typeface="Inter ExtraBold"/>
              <a:ea typeface="Inter ExtraBold"/>
              <a:cs typeface="Inter ExtraBold"/>
              <a:sym typeface="Inter ExtraBold"/>
            </a:endParaRPr>
          </a:p>
        </p:txBody>
      </p:sp>
      <p:pic>
        <p:nvPicPr>
          <p:cNvPr id="5" name="Рисунок 3">
            <a:extLst>
              <a:ext uri="{FF2B5EF4-FFF2-40B4-BE49-F238E27FC236}">
                <a16:creationId xmlns:a16="http://schemas.microsoft.com/office/drawing/2014/main" id="{5F954C22-60FD-9721-29BA-CBE75C4284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000" y="1302400"/>
            <a:ext cx="2418381" cy="1812612"/>
          </a:xfrm>
          <a:prstGeom prst="rect">
            <a:avLst/>
          </a:prstGeom>
        </p:spPr>
      </p:pic>
      <p:sp>
        <p:nvSpPr>
          <p:cNvPr id="7" name="TextBox 6">
            <a:extLst>
              <a:ext uri="{FF2B5EF4-FFF2-40B4-BE49-F238E27FC236}">
                <a16:creationId xmlns:a16="http://schemas.microsoft.com/office/drawing/2014/main" id="{C7A52D07-8CCA-A17E-E393-2CCB1C45DDE4}"/>
              </a:ext>
            </a:extLst>
          </p:cNvPr>
          <p:cNvSpPr txBox="1"/>
          <p:nvPr/>
        </p:nvSpPr>
        <p:spPr>
          <a:xfrm>
            <a:off x="152400" y="3162747"/>
            <a:ext cx="6356818" cy="523220"/>
          </a:xfrm>
          <a:prstGeom prst="rect">
            <a:avLst/>
          </a:prstGeom>
          <a:noFill/>
        </p:spPr>
        <p:txBody>
          <a:bodyPr wrap="square">
            <a:spAutoFit/>
          </a:bodyPr>
          <a:lstStyle/>
          <a:p>
            <a:pPr algn="just"/>
            <a:r>
              <a:rPr lang="ru-RU" dirty="0"/>
              <a:t>Фотонные процессоры могут устранить «бутылочные горлышки» современных электрических вычислительных систем</a:t>
            </a:r>
            <a:r>
              <a:rPr lang="en-US" dirty="0"/>
              <a:t>.</a:t>
            </a:r>
            <a:endParaRPr lang="ru-RU" dirty="0"/>
          </a:p>
        </p:txBody>
      </p:sp>
      <p:pic>
        <p:nvPicPr>
          <p:cNvPr id="10" name="Picture 9" descr="A close-up of a structure&#10;&#10;AI-generated content may be incorrect.">
            <a:extLst>
              <a:ext uri="{FF2B5EF4-FFF2-40B4-BE49-F238E27FC236}">
                <a16:creationId xmlns:a16="http://schemas.microsoft.com/office/drawing/2014/main" id="{B3EDD896-01FB-3796-C16C-2F5531DC6E51}"/>
              </a:ext>
            </a:extLst>
          </p:cNvPr>
          <p:cNvPicPr>
            <a:picLocks noChangeAspect="1"/>
          </p:cNvPicPr>
          <p:nvPr/>
        </p:nvPicPr>
        <p:blipFill>
          <a:blip r:embed="rId4"/>
          <a:stretch>
            <a:fillRect/>
          </a:stretch>
        </p:blipFill>
        <p:spPr>
          <a:xfrm>
            <a:off x="3366613" y="1302399"/>
            <a:ext cx="3142605" cy="1860348"/>
          </a:xfrm>
          <a:prstGeom prst="rect">
            <a:avLst/>
          </a:prstGeom>
        </p:spPr>
      </p:pic>
      <p:grpSp>
        <p:nvGrpSpPr>
          <p:cNvPr id="11" name="Group 10">
            <a:extLst>
              <a:ext uri="{FF2B5EF4-FFF2-40B4-BE49-F238E27FC236}">
                <a16:creationId xmlns:a16="http://schemas.microsoft.com/office/drawing/2014/main" id="{3BC3ECE0-4D3C-7569-23A4-19F7DC301AB8}"/>
              </a:ext>
            </a:extLst>
          </p:cNvPr>
          <p:cNvGrpSpPr/>
          <p:nvPr/>
        </p:nvGrpSpPr>
        <p:grpSpPr>
          <a:xfrm>
            <a:off x="3573443" y="3685967"/>
            <a:ext cx="2765557" cy="1429142"/>
            <a:chOff x="1292415" y="1435594"/>
            <a:chExt cx="5933656" cy="3066305"/>
          </a:xfrm>
        </p:grpSpPr>
        <p:pic>
          <p:nvPicPr>
            <p:cNvPr id="3" name="Picture 2">
              <a:extLst>
                <a:ext uri="{FF2B5EF4-FFF2-40B4-BE49-F238E27FC236}">
                  <a16:creationId xmlns:a16="http://schemas.microsoft.com/office/drawing/2014/main" id="{3F208162-C1DF-4B7B-580C-D9DB59A36512}"/>
                </a:ext>
              </a:extLst>
            </p:cNvPr>
            <p:cNvPicPr>
              <a:picLocks noChangeAspect="1"/>
            </p:cNvPicPr>
            <p:nvPr/>
          </p:nvPicPr>
          <p:blipFill>
            <a:blip r:embed="rId5"/>
            <a:srcRect b="19398"/>
            <a:stretch>
              <a:fillRect/>
            </a:stretch>
          </p:blipFill>
          <p:spPr>
            <a:xfrm>
              <a:off x="1292415" y="1435594"/>
              <a:ext cx="5849166" cy="2533882"/>
            </a:xfrm>
            <a:prstGeom prst="rect">
              <a:avLst/>
            </a:prstGeom>
          </p:spPr>
        </p:pic>
        <p:sp>
          <p:nvSpPr>
            <p:cNvPr id="4" name="Rectangle 3">
              <a:extLst>
                <a:ext uri="{FF2B5EF4-FFF2-40B4-BE49-F238E27FC236}">
                  <a16:creationId xmlns:a16="http://schemas.microsoft.com/office/drawing/2014/main" id="{D109831A-3B31-4008-524C-32CF33A84134}"/>
                </a:ext>
              </a:extLst>
            </p:cNvPr>
            <p:cNvSpPr/>
            <p:nvPr/>
          </p:nvSpPr>
          <p:spPr>
            <a:xfrm>
              <a:off x="1292415" y="3325347"/>
              <a:ext cx="1032733" cy="87671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Rectangle 5">
              <a:extLst>
                <a:ext uri="{FF2B5EF4-FFF2-40B4-BE49-F238E27FC236}">
                  <a16:creationId xmlns:a16="http://schemas.microsoft.com/office/drawing/2014/main" id="{870C14F4-72DC-DD15-39F4-14F897C65773}"/>
                </a:ext>
              </a:extLst>
            </p:cNvPr>
            <p:cNvSpPr/>
            <p:nvPr/>
          </p:nvSpPr>
          <p:spPr>
            <a:xfrm rot="5400000">
              <a:off x="2601496" y="3338392"/>
              <a:ext cx="436883" cy="129045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Rectangle 7">
              <a:extLst>
                <a:ext uri="{FF2B5EF4-FFF2-40B4-BE49-F238E27FC236}">
                  <a16:creationId xmlns:a16="http://schemas.microsoft.com/office/drawing/2014/main" id="{FB9242D8-963E-4B34-26D2-E65FD5A0B245}"/>
                </a:ext>
              </a:extLst>
            </p:cNvPr>
            <p:cNvSpPr/>
            <p:nvPr/>
          </p:nvSpPr>
          <p:spPr>
            <a:xfrm rot="5400000">
              <a:off x="4610242" y="1634447"/>
              <a:ext cx="248209" cy="481447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Rectangle 8">
              <a:extLst>
                <a:ext uri="{FF2B5EF4-FFF2-40B4-BE49-F238E27FC236}">
                  <a16:creationId xmlns:a16="http://schemas.microsoft.com/office/drawing/2014/main" id="{38397B05-922E-5F69-66A1-878F8C71654A}"/>
                </a:ext>
              </a:extLst>
            </p:cNvPr>
            <p:cNvSpPr/>
            <p:nvPr/>
          </p:nvSpPr>
          <p:spPr>
            <a:xfrm rot="2001991">
              <a:off x="6301952" y="3005368"/>
              <a:ext cx="924119" cy="149653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grpSp>
      <p:pic>
        <p:nvPicPr>
          <p:cNvPr id="13" name="Picture 12">
            <a:extLst>
              <a:ext uri="{FF2B5EF4-FFF2-40B4-BE49-F238E27FC236}">
                <a16:creationId xmlns:a16="http://schemas.microsoft.com/office/drawing/2014/main" id="{8446DA92-5E8C-5A4C-E4BC-090F200844D1}"/>
              </a:ext>
            </a:extLst>
          </p:cNvPr>
          <p:cNvPicPr>
            <a:picLocks noChangeAspect="1"/>
          </p:cNvPicPr>
          <p:nvPr/>
        </p:nvPicPr>
        <p:blipFill>
          <a:blip r:embed="rId6"/>
          <a:stretch>
            <a:fillRect/>
          </a:stretch>
        </p:blipFill>
        <p:spPr>
          <a:xfrm>
            <a:off x="6235188" y="3605004"/>
            <a:ext cx="1425982" cy="1261445"/>
          </a:xfrm>
          <a:prstGeom prst="rect">
            <a:avLst/>
          </a:prstGeom>
        </p:spPr>
      </p:pic>
      <p:sp>
        <p:nvSpPr>
          <p:cNvPr id="15" name="TextBox 14">
            <a:extLst>
              <a:ext uri="{FF2B5EF4-FFF2-40B4-BE49-F238E27FC236}">
                <a16:creationId xmlns:a16="http://schemas.microsoft.com/office/drawing/2014/main" id="{FEF62867-803D-C6E9-2F04-63FC034B7105}"/>
              </a:ext>
            </a:extLst>
          </p:cNvPr>
          <p:cNvSpPr txBox="1"/>
          <p:nvPr/>
        </p:nvSpPr>
        <p:spPr>
          <a:xfrm>
            <a:off x="4897237" y="4873548"/>
            <a:ext cx="4572000" cy="261610"/>
          </a:xfrm>
          <a:prstGeom prst="rect">
            <a:avLst/>
          </a:prstGeom>
          <a:noFill/>
        </p:spPr>
        <p:txBody>
          <a:bodyPr wrap="square">
            <a:spAutoFit/>
          </a:bodyPr>
          <a:lstStyle/>
          <a:p>
            <a:r>
              <a:rPr lang="en-US" sz="1100" b="0" i="0" dirty="0">
                <a:solidFill>
                  <a:srgbClr val="222222"/>
                </a:solidFill>
                <a:effectLst/>
                <a:latin typeface="Inter" panose="020B0604020202020204" charset="0"/>
                <a:ea typeface="Inter" panose="020B0604020202020204" charset="0"/>
              </a:rPr>
              <a:t>Li, Q., et al</a:t>
            </a:r>
            <a:r>
              <a:rPr lang="en-US" sz="1100" dirty="0">
                <a:solidFill>
                  <a:srgbClr val="222222"/>
                </a:solidFill>
                <a:latin typeface="Inter" panose="020B0604020202020204" charset="0"/>
                <a:ea typeface="Inter" panose="020B0604020202020204" charset="0"/>
              </a:rPr>
              <a:t>. </a:t>
            </a:r>
            <a:r>
              <a:rPr lang="en-US" sz="1100" b="0" i="1" dirty="0">
                <a:solidFill>
                  <a:srgbClr val="222222"/>
                </a:solidFill>
                <a:effectLst/>
                <a:latin typeface="Inter" panose="020B0604020202020204" charset="0"/>
                <a:ea typeface="Inter" panose="020B0604020202020204" charset="0"/>
              </a:rPr>
              <a:t>Optics express</a:t>
            </a:r>
            <a:r>
              <a:rPr lang="en-US" sz="1100" b="0" i="0" dirty="0">
                <a:solidFill>
                  <a:srgbClr val="222222"/>
                </a:solidFill>
                <a:effectLst/>
                <a:latin typeface="Inter" panose="020B0604020202020204" charset="0"/>
                <a:ea typeface="Inter" panose="020B0604020202020204" charset="0"/>
              </a:rPr>
              <a:t> (2018)</a:t>
            </a:r>
            <a:endParaRPr lang="ru-RU" sz="1100" dirty="0">
              <a:latin typeface="Inter" panose="020B0604020202020204" charset="0"/>
              <a:ea typeface="Inter" panose="020B0604020202020204" charset="0"/>
            </a:endParaRPr>
          </a:p>
        </p:txBody>
      </p:sp>
      <p:sp>
        <p:nvSpPr>
          <p:cNvPr id="16" name="TextBox 15">
            <a:extLst>
              <a:ext uri="{FF2B5EF4-FFF2-40B4-BE49-F238E27FC236}">
                <a16:creationId xmlns:a16="http://schemas.microsoft.com/office/drawing/2014/main" id="{4067AB6D-0328-2B0B-5D6A-2F8FD0A88200}"/>
              </a:ext>
            </a:extLst>
          </p:cNvPr>
          <p:cNvSpPr txBox="1"/>
          <p:nvPr/>
        </p:nvSpPr>
        <p:spPr>
          <a:xfrm>
            <a:off x="270000" y="3804112"/>
            <a:ext cx="2418381" cy="523220"/>
          </a:xfrm>
          <a:prstGeom prst="rect">
            <a:avLst/>
          </a:prstGeom>
          <a:noFill/>
        </p:spPr>
        <p:txBody>
          <a:bodyPr wrap="square" rtlCol="0">
            <a:spAutoFit/>
          </a:bodyPr>
          <a:lstStyle/>
          <a:p>
            <a:r>
              <a:rPr lang="ru-RU" b="1" dirty="0"/>
              <a:t>Скорость вычислений:</a:t>
            </a:r>
          </a:p>
          <a:p>
            <a:r>
              <a:rPr lang="ru-RU" dirty="0"/>
              <a:t>До 100 Гбит/с</a:t>
            </a:r>
          </a:p>
        </p:txBody>
      </p:sp>
      <p:sp>
        <p:nvSpPr>
          <p:cNvPr id="17" name="TextBox 16">
            <a:extLst>
              <a:ext uri="{FF2B5EF4-FFF2-40B4-BE49-F238E27FC236}">
                <a16:creationId xmlns:a16="http://schemas.microsoft.com/office/drawing/2014/main" id="{B82C2B89-8CED-CD78-E234-F763FAC0F2B2}"/>
              </a:ext>
            </a:extLst>
          </p:cNvPr>
          <p:cNvSpPr txBox="1"/>
          <p:nvPr/>
        </p:nvSpPr>
        <p:spPr>
          <a:xfrm>
            <a:off x="270000" y="4414609"/>
            <a:ext cx="2992323" cy="400110"/>
          </a:xfrm>
          <a:prstGeom prst="rect">
            <a:avLst/>
          </a:prstGeom>
          <a:noFill/>
        </p:spPr>
        <p:txBody>
          <a:bodyPr wrap="square">
            <a:spAutoFit/>
          </a:bodyPr>
          <a:lstStyle/>
          <a:p>
            <a:r>
              <a:rPr lang="en-US" sz="1000" dirty="0">
                <a:latin typeface="Inter" panose="020B0604020202020204" charset="0"/>
                <a:ea typeface="Inter" panose="020B0604020202020204" charset="0"/>
              </a:rPr>
              <a:t>Patterson, Deborah, Isabel De Sousa, and Lousi-Marie </a:t>
            </a:r>
            <a:r>
              <a:rPr lang="en-US" sz="1000" dirty="0" err="1">
                <a:latin typeface="Inter" panose="020B0604020202020204" charset="0"/>
                <a:ea typeface="Inter" panose="020B0604020202020204" charset="0"/>
              </a:rPr>
              <a:t>Achard.</a:t>
            </a:r>
            <a:r>
              <a:rPr lang="en-US" sz="1000" i="1" dirty="0" err="1">
                <a:latin typeface="Inter" panose="020B0604020202020204" charset="0"/>
                <a:ea typeface="Inter" panose="020B0604020202020204" charset="0"/>
              </a:rPr>
              <a:t>Chip</a:t>
            </a:r>
            <a:r>
              <a:rPr lang="en-US" sz="1000" i="1" dirty="0">
                <a:latin typeface="Inter" panose="020B0604020202020204" charset="0"/>
                <a:ea typeface="Inter" panose="020B0604020202020204" charset="0"/>
              </a:rPr>
              <a:t> Scale Rev</a:t>
            </a:r>
            <a:r>
              <a:rPr lang="en-US" sz="1000" dirty="0">
                <a:latin typeface="Inter" panose="020B0604020202020204" charset="0"/>
                <a:ea typeface="Inter" panose="020B0604020202020204" charset="0"/>
              </a:rPr>
              <a:t> (2017)</a:t>
            </a:r>
            <a:endParaRPr lang="ru-RU" sz="1000" dirty="0">
              <a:latin typeface="Inter" panose="020B0604020202020204" charset="0"/>
              <a:ea typeface="Inter" panose="020B0604020202020204" charset="0"/>
            </a:endParaRPr>
          </a:p>
        </p:txBody>
      </p:sp>
      <p:sp>
        <p:nvSpPr>
          <p:cNvPr id="18" name="Google Shape;68;p15">
            <a:extLst>
              <a:ext uri="{FF2B5EF4-FFF2-40B4-BE49-F238E27FC236}">
                <a16:creationId xmlns:a16="http://schemas.microsoft.com/office/drawing/2014/main" id="{E8125707-A008-8821-5972-AFB350E3FED8}"/>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Tree>
    <p:extLst>
      <p:ext uri="{BB962C8B-B14F-4D97-AF65-F5344CB8AC3E}">
        <p14:creationId xmlns:p14="http://schemas.microsoft.com/office/powerpoint/2010/main" val="4179818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
          <a:extLst>
            <a:ext uri="{FF2B5EF4-FFF2-40B4-BE49-F238E27FC236}">
              <a16:creationId xmlns:a16="http://schemas.microsoft.com/office/drawing/2014/main" id="{7B08521D-0D1C-EC5D-8A5F-93D39319D8CF}"/>
            </a:ext>
          </a:extLst>
        </p:cNvPr>
        <p:cNvGrpSpPr/>
        <p:nvPr/>
      </p:nvGrpSpPr>
      <p:grpSpPr>
        <a:xfrm>
          <a:off x="0" y="0"/>
          <a:ext cx="0" cy="0"/>
          <a:chOff x="0" y="0"/>
          <a:chExt cx="0" cy="0"/>
        </a:xfrm>
      </p:grpSpPr>
      <p:sp>
        <p:nvSpPr>
          <p:cNvPr id="66" name="Google Shape;66;p15">
            <a:extLst>
              <a:ext uri="{FF2B5EF4-FFF2-40B4-BE49-F238E27FC236}">
                <a16:creationId xmlns:a16="http://schemas.microsoft.com/office/drawing/2014/main" id="{E5C44EC9-5FF0-1743-874A-E2961C5CD60E}"/>
              </a:ext>
            </a:extLst>
          </p:cNvPr>
          <p:cNvSpPr txBox="1"/>
          <p:nvPr/>
        </p:nvSpPr>
        <p:spPr>
          <a:xfrm>
            <a:off x="270000" y="613300"/>
            <a:ext cx="7410820" cy="689100"/>
          </a:xfrm>
          <a:prstGeom prst="rect">
            <a:avLst/>
          </a:prstGeom>
          <a:noFill/>
          <a:ln>
            <a:noFill/>
          </a:ln>
        </p:spPr>
        <p:txBody>
          <a:bodyPr spcFirstLastPara="1" wrap="square" lIns="91425" tIns="0" rIns="91425" bIns="45700" anchor="ctr" anchorCtr="0">
            <a:noAutofit/>
          </a:bodyPr>
          <a:lstStyle/>
          <a:p>
            <a:pPr marL="0" lvl="0" indent="0" algn="l" rtl="0">
              <a:spcBef>
                <a:spcPts val="0"/>
              </a:spcBef>
              <a:spcAft>
                <a:spcPts val="0"/>
              </a:spcAft>
              <a:buNone/>
            </a:pPr>
            <a:r>
              <a:rPr lang="ru" sz="3000" dirty="0">
                <a:solidFill>
                  <a:srgbClr val="073763"/>
                </a:solidFill>
                <a:latin typeface="Inter ExtraBold"/>
                <a:ea typeface="Inter ExtraBold"/>
                <a:cs typeface="Inter ExtraBold"/>
                <a:sym typeface="Inter ExtraBold"/>
              </a:rPr>
              <a:t>Структура оптической нейросети</a:t>
            </a:r>
            <a:endParaRPr sz="1900" dirty="0">
              <a:solidFill>
                <a:srgbClr val="073763"/>
              </a:solidFill>
              <a:latin typeface="Inter ExtraBold"/>
              <a:ea typeface="Inter ExtraBold"/>
              <a:cs typeface="Inter ExtraBold"/>
              <a:sym typeface="Inter ExtraBold"/>
            </a:endParaRPr>
          </a:p>
        </p:txBody>
      </p:sp>
      <p:sp>
        <p:nvSpPr>
          <p:cNvPr id="2" name="Google Shape;68;p15">
            <a:extLst>
              <a:ext uri="{FF2B5EF4-FFF2-40B4-BE49-F238E27FC236}">
                <a16:creationId xmlns:a16="http://schemas.microsoft.com/office/drawing/2014/main" id="{979B3BB2-1867-272B-C557-748D8EF61308}"/>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pic>
        <p:nvPicPr>
          <p:cNvPr id="19" name="Picture 18" descr="A screen shot of a game&#10;&#10;AI-generated content may be incorrect.">
            <a:extLst>
              <a:ext uri="{FF2B5EF4-FFF2-40B4-BE49-F238E27FC236}">
                <a16:creationId xmlns:a16="http://schemas.microsoft.com/office/drawing/2014/main" id="{5F9453D3-2844-D05D-B161-6B5B8FF59102}"/>
              </a:ext>
            </a:extLst>
          </p:cNvPr>
          <p:cNvPicPr>
            <a:picLocks noChangeAspect="1"/>
          </p:cNvPicPr>
          <p:nvPr/>
        </p:nvPicPr>
        <p:blipFill>
          <a:blip r:embed="rId3"/>
          <a:srcRect r="19711" b="52907"/>
          <a:stretch>
            <a:fillRect/>
          </a:stretch>
        </p:blipFill>
        <p:spPr>
          <a:xfrm>
            <a:off x="554607" y="1054400"/>
            <a:ext cx="6216435" cy="2422196"/>
          </a:xfrm>
          <a:prstGeom prst="rect">
            <a:avLst/>
          </a:prstGeom>
        </p:spPr>
      </p:pic>
      <p:sp>
        <p:nvSpPr>
          <p:cNvPr id="20" name="TextBox 19">
            <a:extLst>
              <a:ext uri="{FF2B5EF4-FFF2-40B4-BE49-F238E27FC236}">
                <a16:creationId xmlns:a16="http://schemas.microsoft.com/office/drawing/2014/main" id="{6BD8A050-BAE9-B751-6402-0B99F20A32E3}"/>
              </a:ext>
            </a:extLst>
          </p:cNvPr>
          <p:cNvSpPr txBox="1"/>
          <p:nvPr/>
        </p:nvSpPr>
        <p:spPr>
          <a:xfrm>
            <a:off x="381000" y="2457100"/>
            <a:ext cx="975360" cy="553998"/>
          </a:xfrm>
          <a:prstGeom prst="rect">
            <a:avLst/>
          </a:prstGeom>
          <a:noFill/>
        </p:spPr>
        <p:txBody>
          <a:bodyPr wrap="square" rtlCol="0">
            <a:spAutoFit/>
          </a:bodyPr>
          <a:lstStyle/>
          <a:p>
            <a:r>
              <a:rPr lang="ru-RU" sz="1000" dirty="0"/>
              <a:t>Исходный вектор</a:t>
            </a:r>
          </a:p>
          <a:p>
            <a:r>
              <a:rPr lang="ru-RU" sz="1000" dirty="0"/>
              <a:t>(физический) </a:t>
            </a:r>
          </a:p>
        </p:txBody>
      </p:sp>
      <p:sp>
        <p:nvSpPr>
          <p:cNvPr id="21" name="TextBox 20">
            <a:extLst>
              <a:ext uri="{FF2B5EF4-FFF2-40B4-BE49-F238E27FC236}">
                <a16:creationId xmlns:a16="http://schemas.microsoft.com/office/drawing/2014/main" id="{9E0F5461-954C-69DC-8124-CE832F992D49}"/>
              </a:ext>
            </a:extLst>
          </p:cNvPr>
          <p:cNvSpPr txBox="1"/>
          <p:nvPr/>
        </p:nvSpPr>
        <p:spPr>
          <a:xfrm>
            <a:off x="611789" y="1451696"/>
            <a:ext cx="1533087" cy="261610"/>
          </a:xfrm>
          <a:prstGeom prst="rect">
            <a:avLst/>
          </a:prstGeom>
          <a:noFill/>
        </p:spPr>
        <p:txBody>
          <a:bodyPr wrap="square" rtlCol="0">
            <a:spAutoFit/>
          </a:bodyPr>
          <a:lstStyle/>
          <a:p>
            <a:r>
              <a:rPr lang="ru-RU" sz="1100" b="1" dirty="0"/>
              <a:t>Инициализация</a:t>
            </a:r>
          </a:p>
        </p:txBody>
      </p:sp>
      <p:sp>
        <p:nvSpPr>
          <p:cNvPr id="22" name="Right Brace 21">
            <a:extLst>
              <a:ext uri="{FF2B5EF4-FFF2-40B4-BE49-F238E27FC236}">
                <a16:creationId xmlns:a16="http://schemas.microsoft.com/office/drawing/2014/main" id="{A33454F3-FF68-F1CA-832F-D1E2241FC5DC}"/>
              </a:ext>
            </a:extLst>
          </p:cNvPr>
          <p:cNvSpPr/>
          <p:nvPr/>
        </p:nvSpPr>
        <p:spPr>
          <a:xfrm rot="16200000">
            <a:off x="1034390" y="1629965"/>
            <a:ext cx="155924" cy="358139"/>
          </a:xfrm>
          <a:prstGeom prst="rightBrace">
            <a:avLst>
              <a:gd name="adj1" fmla="val 8333"/>
              <a:gd name="adj2" fmla="val 4927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ru-RU" dirty="0">
              <a:ln>
                <a:solidFill>
                  <a:schemeClr val="tx1"/>
                </a:solidFill>
              </a:ln>
            </a:endParaRPr>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EF7818E4-E39E-3A93-BBB1-9E200C0A74BA}"/>
                  </a:ext>
                </a:extLst>
              </p:cNvPr>
              <p:cNvSpPr txBox="1"/>
              <p:nvPr/>
            </p:nvSpPr>
            <p:spPr>
              <a:xfrm>
                <a:off x="1265658" y="1682778"/>
                <a:ext cx="358140"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ru-RU" i="1">
                              <a:latin typeface="Cambria Math" panose="02040503050406030204" pitchFamily="18" charset="0"/>
                            </a:rPr>
                          </m:ctrlPr>
                        </m:sSubPr>
                        <m:e>
                          <m:r>
                            <a:rPr lang="en-US" i="1">
                              <a:latin typeface="Cambria Math" panose="02040503050406030204" pitchFamily="18" charset="0"/>
                            </a:rPr>
                            <m:t>𝑥</m:t>
                          </m:r>
                        </m:e>
                        <m:sub>
                          <m:r>
                            <a:rPr lang="ru-RU" i="1">
                              <a:latin typeface="Cambria Math" panose="02040503050406030204" pitchFamily="18" charset="0"/>
                            </a:rPr>
                            <m:t>3</m:t>
                          </m:r>
                        </m:sub>
                      </m:sSub>
                    </m:oMath>
                  </m:oMathPara>
                </a14:m>
                <a:endParaRPr lang="ru-RU" b="0" dirty="0"/>
              </a:p>
              <a:p>
                <a:endParaRPr lang="ru-RU" dirty="0"/>
              </a:p>
            </p:txBody>
          </p:sp>
        </mc:Choice>
        <mc:Fallback xmlns="">
          <p:sp>
            <p:nvSpPr>
              <p:cNvPr id="24" name="TextBox 23">
                <a:extLst>
                  <a:ext uri="{FF2B5EF4-FFF2-40B4-BE49-F238E27FC236}">
                    <a16:creationId xmlns:a16="http://schemas.microsoft.com/office/drawing/2014/main" id="{EF7818E4-E39E-3A93-BBB1-9E200C0A74BA}"/>
                  </a:ext>
                </a:extLst>
              </p:cNvPr>
              <p:cNvSpPr txBox="1">
                <a:spLocks noRot="1" noChangeAspect="1" noMove="1" noResize="1" noEditPoints="1" noAdjustHandles="1" noChangeArrowheads="1" noChangeShapeType="1" noTextEdit="1"/>
              </p:cNvSpPr>
              <p:nvPr/>
            </p:nvSpPr>
            <p:spPr>
              <a:xfrm>
                <a:off x="1265658" y="1682778"/>
                <a:ext cx="358140" cy="523220"/>
              </a:xfrm>
              <a:prstGeom prst="rect">
                <a:avLst/>
              </a:prstGeom>
              <a:blipFill>
                <a:blip r:embed="rId4"/>
                <a:stretch>
                  <a:fillRect/>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1AC8F3B0-BB0B-C082-CB4E-2AAC78888CEF}"/>
                  </a:ext>
                </a:extLst>
              </p:cNvPr>
              <p:cNvSpPr txBox="1"/>
              <p:nvPr/>
            </p:nvSpPr>
            <p:spPr>
              <a:xfrm>
                <a:off x="1259967" y="2075279"/>
                <a:ext cx="358140"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ru-RU" i="1" smtClean="0">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2</m:t>
                          </m:r>
                        </m:sub>
                      </m:sSub>
                    </m:oMath>
                  </m:oMathPara>
                </a14:m>
                <a:endParaRPr lang="ru-RU" b="0" dirty="0"/>
              </a:p>
              <a:p>
                <a:endParaRPr lang="ru-RU" dirty="0"/>
              </a:p>
            </p:txBody>
          </p:sp>
        </mc:Choice>
        <mc:Fallback xmlns="">
          <p:sp>
            <p:nvSpPr>
              <p:cNvPr id="25" name="TextBox 24">
                <a:extLst>
                  <a:ext uri="{FF2B5EF4-FFF2-40B4-BE49-F238E27FC236}">
                    <a16:creationId xmlns:a16="http://schemas.microsoft.com/office/drawing/2014/main" id="{1AC8F3B0-BB0B-C082-CB4E-2AAC78888CEF}"/>
                  </a:ext>
                </a:extLst>
              </p:cNvPr>
              <p:cNvSpPr txBox="1">
                <a:spLocks noRot="1" noChangeAspect="1" noMove="1" noResize="1" noEditPoints="1" noAdjustHandles="1" noChangeArrowheads="1" noChangeShapeType="1" noTextEdit="1"/>
              </p:cNvSpPr>
              <p:nvPr/>
            </p:nvSpPr>
            <p:spPr>
              <a:xfrm>
                <a:off x="1259967" y="2075279"/>
                <a:ext cx="358140" cy="523220"/>
              </a:xfrm>
              <a:prstGeom prst="rect">
                <a:avLst/>
              </a:prstGeom>
              <a:blipFill>
                <a:blip r:embed="rId5"/>
                <a:stretch>
                  <a:fillRect/>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ED749470-FE32-330B-BCBA-A3E7F30414EB}"/>
                  </a:ext>
                </a:extLst>
              </p:cNvPr>
              <p:cNvSpPr txBox="1"/>
              <p:nvPr/>
            </p:nvSpPr>
            <p:spPr>
              <a:xfrm>
                <a:off x="1254276" y="2514327"/>
                <a:ext cx="358140"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ru-RU" i="1" smtClean="0">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1</m:t>
                          </m:r>
                        </m:sub>
                      </m:sSub>
                    </m:oMath>
                  </m:oMathPara>
                </a14:m>
                <a:endParaRPr lang="ru-RU" b="0" dirty="0"/>
              </a:p>
              <a:p>
                <a:endParaRPr lang="ru-RU" dirty="0"/>
              </a:p>
            </p:txBody>
          </p:sp>
        </mc:Choice>
        <mc:Fallback xmlns="">
          <p:sp>
            <p:nvSpPr>
              <p:cNvPr id="26" name="TextBox 25">
                <a:extLst>
                  <a:ext uri="{FF2B5EF4-FFF2-40B4-BE49-F238E27FC236}">
                    <a16:creationId xmlns:a16="http://schemas.microsoft.com/office/drawing/2014/main" id="{ED749470-FE32-330B-BCBA-A3E7F30414EB}"/>
                  </a:ext>
                </a:extLst>
              </p:cNvPr>
              <p:cNvSpPr txBox="1">
                <a:spLocks noRot="1" noChangeAspect="1" noMove="1" noResize="1" noEditPoints="1" noAdjustHandles="1" noChangeArrowheads="1" noChangeShapeType="1" noTextEdit="1"/>
              </p:cNvSpPr>
              <p:nvPr/>
            </p:nvSpPr>
            <p:spPr>
              <a:xfrm>
                <a:off x="1254276" y="2514327"/>
                <a:ext cx="358140" cy="523220"/>
              </a:xfrm>
              <a:prstGeom prst="rect">
                <a:avLst/>
              </a:prstGeom>
              <a:blipFill>
                <a:blip r:embed="rId6"/>
                <a:stretch>
                  <a:fillRect/>
                </a:stretch>
              </a:blipFill>
            </p:spPr>
            <p:txBody>
              <a:bodyPr/>
              <a:lstStyle/>
              <a:p>
                <a:r>
                  <a:rPr lang="ru-RU">
                    <a:noFill/>
                  </a:rPr>
                  <a:t> </a:t>
                </a:r>
              </a:p>
            </p:txBody>
          </p:sp>
        </mc:Fallback>
      </mc:AlternateContent>
      <p:sp>
        <p:nvSpPr>
          <p:cNvPr id="29" name="Right Brace 28">
            <a:extLst>
              <a:ext uri="{FF2B5EF4-FFF2-40B4-BE49-F238E27FC236}">
                <a16:creationId xmlns:a16="http://schemas.microsoft.com/office/drawing/2014/main" id="{40BF6A3B-7683-703D-A71B-14B779D4F5BC}"/>
              </a:ext>
            </a:extLst>
          </p:cNvPr>
          <p:cNvSpPr/>
          <p:nvPr/>
        </p:nvSpPr>
        <p:spPr>
          <a:xfrm rot="5400000">
            <a:off x="1345151" y="2864656"/>
            <a:ext cx="176389" cy="283848"/>
          </a:xfrm>
          <a:prstGeom prst="rightBrace">
            <a:avLst>
              <a:gd name="adj1" fmla="val 8333"/>
              <a:gd name="adj2" fmla="val 4927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ru-RU" dirty="0">
              <a:ln>
                <a:solidFill>
                  <a:schemeClr val="tx1"/>
                </a:solidFill>
              </a:ln>
            </a:endParaRPr>
          </a:p>
        </p:txBody>
      </p:sp>
      <p:sp>
        <p:nvSpPr>
          <p:cNvPr id="30" name="TextBox 29">
            <a:extLst>
              <a:ext uri="{FF2B5EF4-FFF2-40B4-BE49-F238E27FC236}">
                <a16:creationId xmlns:a16="http://schemas.microsoft.com/office/drawing/2014/main" id="{4DD7AA14-793A-BF46-2FA6-5F25827FA4AA}"/>
              </a:ext>
            </a:extLst>
          </p:cNvPr>
          <p:cNvSpPr txBox="1"/>
          <p:nvPr/>
        </p:nvSpPr>
        <p:spPr>
          <a:xfrm>
            <a:off x="933282" y="3087234"/>
            <a:ext cx="1467018" cy="246221"/>
          </a:xfrm>
          <a:prstGeom prst="rect">
            <a:avLst/>
          </a:prstGeom>
          <a:noFill/>
        </p:spPr>
        <p:txBody>
          <a:bodyPr wrap="square" rtlCol="0">
            <a:spAutoFit/>
          </a:bodyPr>
          <a:lstStyle/>
          <a:p>
            <a:r>
              <a:rPr lang="ru-RU" sz="1000" dirty="0"/>
              <a:t>входной слой</a:t>
            </a:r>
          </a:p>
        </p:txBody>
      </p:sp>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C67DEA94-1C11-67F5-A0C6-D9530C844DB2}"/>
                  </a:ext>
                </a:extLst>
              </p:cNvPr>
              <p:cNvSpPr txBox="1"/>
              <p:nvPr/>
            </p:nvSpPr>
            <p:spPr>
              <a:xfrm>
                <a:off x="2612804" y="1059281"/>
                <a:ext cx="358140"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ru-RU"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1</m:t>
                          </m:r>
                        </m:sub>
                      </m:sSub>
                    </m:oMath>
                  </m:oMathPara>
                </a14:m>
                <a:endParaRPr lang="ru-RU" b="0" dirty="0"/>
              </a:p>
              <a:p>
                <a:endParaRPr lang="ru-RU" dirty="0"/>
              </a:p>
            </p:txBody>
          </p:sp>
        </mc:Choice>
        <mc:Fallback xmlns="">
          <p:sp>
            <p:nvSpPr>
              <p:cNvPr id="31" name="TextBox 30">
                <a:extLst>
                  <a:ext uri="{FF2B5EF4-FFF2-40B4-BE49-F238E27FC236}">
                    <a16:creationId xmlns:a16="http://schemas.microsoft.com/office/drawing/2014/main" id="{C67DEA94-1C11-67F5-A0C6-D9530C844DB2}"/>
                  </a:ext>
                </a:extLst>
              </p:cNvPr>
              <p:cNvSpPr txBox="1">
                <a:spLocks noRot="1" noChangeAspect="1" noMove="1" noResize="1" noEditPoints="1" noAdjustHandles="1" noChangeArrowheads="1" noChangeShapeType="1" noTextEdit="1"/>
              </p:cNvSpPr>
              <p:nvPr/>
            </p:nvSpPr>
            <p:spPr>
              <a:xfrm>
                <a:off x="2612804" y="1059281"/>
                <a:ext cx="358140" cy="523220"/>
              </a:xfrm>
              <a:prstGeom prst="rect">
                <a:avLst/>
              </a:prstGeom>
              <a:blipFill>
                <a:blip r:embed="rId7"/>
                <a:stretch>
                  <a:fillRect/>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64" name="TextBox 63">
                <a:extLst>
                  <a:ext uri="{FF2B5EF4-FFF2-40B4-BE49-F238E27FC236}">
                    <a16:creationId xmlns:a16="http://schemas.microsoft.com/office/drawing/2014/main" id="{4D69A2C8-04AE-D5BB-D83E-1ACAD6E273F7}"/>
                  </a:ext>
                </a:extLst>
              </p:cNvPr>
              <p:cNvSpPr txBox="1"/>
              <p:nvPr/>
            </p:nvSpPr>
            <p:spPr>
              <a:xfrm>
                <a:off x="3735145" y="1101399"/>
                <a:ext cx="358140"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ru-RU"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2</m:t>
                          </m:r>
                        </m:sub>
                      </m:sSub>
                    </m:oMath>
                  </m:oMathPara>
                </a14:m>
                <a:endParaRPr lang="ru-RU" b="0" dirty="0"/>
              </a:p>
              <a:p>
                <a:endParaRPr lang="ru-RU" dirty="0"/>
              </a:p>
            </p:txBody>
          </p:sp>
        </mc:Choice>
        <mc:Fallback xmlns="">
          <p:sp>
            <p:nvSpPr>
              <p:cNvPr id="64" name="TextBox 63">
                <a:extLst>
                  <a:ext uri="{FF2B5EF4-FFF2-40B4-BE49-F238E27FC236}">
                    <a16:creationId xmlns:a16="http://schemas.microsoft.com/office/drawing/2014/main" id="{4D69A2C8-04AE-D5BB-D83E-1ACAD6E273F7}"/>
                  </a:ext>
                </a:extLst>
              </p:cNvPr>
              <p:cNvSpPr txBox="1">
                <a:spLocks noRot="1" noChangeAspect="1" noMove="1" noResize="1" noEditPoints="1" noAdjustHandles="1" noChangeArrowheads="1" noChangeShapeType="1" noTextEdit="1"/>
              </p:cNvSpPr>
              <p:nvPr/>
            </p:nvSpPr>
            <p:spPr>
              <a:xfrm>
                <a:off x="3735145" y="1101399"/>
                <a:ext cx="358140" cy="523220"/>
              </a:xfrm>
              <a:prstGeom prst="rect">
                <a:avLst/>
              </a:prstGeom>
              <a:blipFill>
                <a:blip r:embed="rId8"/>
                <a:stretch>
                  <a:fillRect/>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65" name="TextBox 64">
                <a:extLst>
                  <a:ext uri="{FF2B5EF4-FFF2-40B4-BE49-F238E27FC236}">
                    <a16:creationId xmlns:a16="http://schemas.microsoft.com/office/drawing/2014/main" id="{376F2881-184A-AFF4-7408-B98FB617A4AD}"/>
                  </a:ext>
                </a:extLst>
              </p:cNvPr>
              <p:cNvSpPr txBox="1"/>
              <p:nvPr/>
            </p:nvSpPr>
            <p:spPr>
              <a:xfrm>
                <a:off x="4857486" y="1112295"/>
                <a:ext cx="358140"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ru-RU"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𝑛</m:t>
                          </m:r>
                          <m:r>
                            <a:rPr lang="en-US" b="0" i="1" smtClean="0">
                              <a:latin typeface="Cambria Math" panose="02040503050406030204" pitchFamily="18" charset="0"/>
                            </a:rPr>
                            <m:t>−1</m:t>
                          </m:r>
                        </m:sub>
                      </m:sSub>
                    </m:oMath>
                  </m:oMathPara>
                </a14:m>
                <a:endParaRPr lang="ru-RU" b="0" dirty="0"/>
              </a:p>
              <a:p>
                <a:endParaRPr lang="ru-RU" dirty="0"/>
              </a:p>
            </p:txBody>
          </p:sp>
        </mc:Choice>
        <mc:Fallback xmlns="">
          <p:sp>
            <p:nvSpPr>
              <p:cNvPr id="65" name="TextBox 64">
                <a:extLst>
                  <a:ext uri="{FF2B5EF4-FFF2-40B4-BE49-F238E27FC236}">
                    <a16:creationId xmlns:a16="http://schemas.microsoft.com/office/drawing/2014/main" id="{376F2881-184A-AFF4-7408-B98FB617A4AD}"/>
                  </a:ext>
                </a:extLst>
              </p:cNvPr>
              <p:cNvSpPr txBox="1">
                <a:spLocks noRot="1" noChangeAspect="1" noMove="1" noResize="1" noEditPoints="1" noAdjustHandles="1" noChangeArrowheads="1" noChangeShapeType="1" noTextEdit="1"/>
              </p:cNvSpPr>
              <p:nvPr/>
            </p:nvSpPr>
            <p:spPr>
              <a:xfrm>
                <a:off x="4857486" y="1112295"/>
                <a:ext cx="358140" cy="523220"/>
              </a:xfrm>
              <a:prstGeom prst="rect">
                <a:avLst/>
              </a:prstGeom>
              <a:blipFill>
                <a:blip r:embed="rId9"/>
                <a:stretch>
                  <a:fillRect r="-33898"/>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67" name="TextBox 66">
                <a:extLst>
                  <a:ext uri="{FF2B5EF4-FFF2-40B4-BE49-F238E27FC236}">
                    <a16:creationId xmlns:a16="http://schemas.microsoft.com/office/drawing/2014/main" id="{2E74A3BB-35CA-C1BB-BF83-C1F8AFE75FC8}"/>
                  </a:ext>
                </a:extLst>
              </p:cNvPr>
              <p:cNvSpPr txBox="1"/>
              <p:nvPr/>
            </p:nvSpPr>
            <p:spPr>
              <a:xfrm>
                <a:off x="3109558" y="1238753"/>
                <a:ext cx="287284" cy="3437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𝑤</m:t>
                          </m:r>
                        </m:e>
                        <m:sub>
                          <m:r>
                            <a:rPr lang="en-US" b="0" i="1" smtClean="0">
                              <a:latin typeface="Cambria Math" panose="02040503050406030204" pitchFamily="18" charset="0"/>
                            </a:rPr>
                            <m:t>𝑖𝑗</m:t>
                          </m:r>
                        </m:sub>
                        <m:sup>
                          <m:r>
                            <a:rPr lang="en-US" b="0" i="1" smtClean="0">
                              <a:latin typeface="Cambria Math" panose="02040503050406030204" pitchFamily="18" charset="0"/>
                            </a:rPr>
                            <m:t>2</m:t>
                          </m:r>
                        </m:sup>
                      </m:sSubSup>
                    </m:oMath>
                  </m:oMathPara>
                </a14:m>
                <a:endParaRPr lang="ru-RU" dirty="0"/>
              </a:p>
            </p:txBody>
          </p:sp>
        </mc:Choice>
        <mc:Fallback xmlns="">
          <p:sp>
            <p:nvSpPr>
              <p:cNvPr id="67" name="TextBox 66">
                <a:extLst>
                  <a:ext uri="{FF2B5EF4-FFF2-40B4-BE49-F238E27FC236}">
                    <a16:creationId xmlns:a16="http://schemas.microsoft.com/office/drawing/2014/main" id="{2E74A3BB-35CA-C1BB-BF83-C1F8AFE75FC8}"/>
                  </a:ext>
                </a:extLst>
              </p:cNvPr>
              <p:cNvSpPr txBox="1">
                <a:spLocks noRot="1" noChangeAspect="1" noMove="1" noResize="1" noEditPoints="1" noAdjustHandles="1" noChangeArrowheads="1" noChangeShapeType="1" noTextEdit="1"/>
              </p:cNvSpPr>
              <p:nvPr/>
            </p:nvSpPr>
            <p:spPr>
              <a:xfrm>
                <a:off x="3109558" y="1238753"/>
                <a:ext cx="287284" cy="343748"/>
              </a:xfrm>
              <a:prstGeom prst="rect">
                <a:avLst/>
              </a:prstGeom>
              <a:blipFill>
                <a:blip r:embed="rId10"/>
                <a:stretch>
                  <a:fillRect r="-31915" b="-3509"/>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69" name="TextBox 68">
                <a:extLst>
                  <a:ext uri="{FF2B5EF4-FFF2-40B4-BE49-F238E27FC236}">
                    <a16:creationId xmlns:a16="http://schemas.microsoft.com/office/drawing/2014/main" id="{AE35713F-2709-8927-DEC1-CB458B74A0B9}"/>
                  </a:ext>
                </a:extLst>
              </p:cNvPr>
              <p:cNvSpPr txBox="1"/>
              <p:nvPr/>
            </p:nvSpPr>
            <p:spPr>
              <a:xfrm>
                <a:off x="4331743" y="1206101"/>
                <a:ext cx="287284" cy="34445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𝑤</m:t>
                          </m:r>
                        </m:e>
                        <m:sub>
                          <m:r>
                            <a:rPr lang="en-US" b="0" i="1" smtClean="0">
                              <a:latin typeface="Cambria Math" panose="02040503050406030204" pitchFamily="18" charset="0"/>
                            </a:rPr>
                            <m:t>𝑖𝑗</m:t>
                          </m:r>
                        </m:sub>
                        <m:sup>
                          <m:r>
                            <a:rPr lang="en-US" b="0" i="1" smtClean="0">
                              <a:latin typeface="Cambria Math" panose="02040503050406030204" pitchFamily="18" charset="0"/>
                            </a:rPr>
                            <m:t>𝑛</m:t>
                          </m:r>
                          <m:r>
                            <a:rPr lang="en-US" b="0" i="1" smtClean="0">
                              <a:latin typeface="Cambria Math" panose="02040503050406030204" pitchFamily="18" charset="0"/>
                            </a:rPr>
                            <m:t>−1</m:t>
                          </m:r>
                        </m:sup>
                      </m:sSubSup>
                    </m:oMath>
                  </m:oMathPara>
                </a14:m>
                <a:endParaRPr lang="ru-RU" dirty="0"/>
              </a:p>
            </p:txBody>
          </p:sp>
        </mc:Choice>
        <mc:Fallback xmlns="">
          <p:sp>
            <p:nvSpPr>
              <p:cNvPr id="69" name="TextBox 68">
                <a:extLst>
                  <a:ext uri="{FF2B5EF4-FFF2-40B4-BE49-F238E27FC236}">
                    <a16:creationId xmlns:a16="http://schemas.microsoft.com/office/drawing/2014/main" id="{AE35713F-2709-8927-DEC1-CB458B74A0B9}"/>
                  </a:ext>
                </a:extLst>
              </p:cNvPr>
              <p:cNvSpPr txBox="1">
                <a:spLocks noRot="1" noChangeAspect="1" noMove="1" noResize="1" noEditPoints="1" noAdjustHandles="1" noChangeArrowheads="1" noChangeShapeType="1" noTextEdit="1"/>
              </p:cNvSpPr>
              <p:nvPr/>
            </p:nvSpPr>
            <p:spPr>
              <a:xfrm>
                <a:off x="4331743" y="1206101"/>
                <a:ext cx="287284" cy="344453"/>
              </a:xfrm>
              <a:prstGeom prst="rect">
                <a:avLst/>
              </a:prstGeom>
              <a:blipFill>
                <a:blip r:embed="rId11"/>
                <a:stretch>
                  <a:fillRect r="-85106" b="-5357"/>
                </a:stretch>
              </a:blipFill>
            </p:spPr>
            <p:txBody>
              <a:bodyPr/>
              <a:lstStyle/>
              <a:p>
                <a:r>
                  <a:rPr lang="ru-RU">
                    <a:noFill/>
                  </a:rPr>
                  <a:t> </a:t>
                </a:r>
              </a:p>
            </p:txBody>
          </p:sp>
        </mc:Fallback>
      </mc:AlternateContent>
      <p:sp>
        <p:nvSpPr>
          <p:cNvPr id="70" name="Right Brace 69">
            <a:extLst>
              <a:ext uri="{FF2B5EF4-FFF2-40B4-BE49-F238E27FC236}">
                <a16:creationId xmlns:a16="http://schemas.microsoft.com/office/drawing/2014/main" id="{491C2802-DA28-8A56-C864-C0566C9D1863}"/>
              </a:ext>
            </a:extLst>
          </p:cNvPr>
          <p:cNvSpPr/>
          <p:nvPr/>
        </p:nvSpPr>
        <p:spPr>
          <a:xfrm rot="5400000">
            <a:off x="3669138" y="1912993"/>
            <a:ext cx="201449" cy="2739126"/>
          </a:xfrm>
          <a:prstGeom prst="rightBrace">
            <a:avLst>
              <a:gd name="adj1" fmla="val 8333"/>
              <a:gd name="adj2" fmla="val 4927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ru-RU" dirty="0">
              <a:ln>
                <a:solidFill>
                  <a:schemeClr val="tx1"/>
                </a:solidFill>
              </a:ln>
            </a:endParaRPr>
          </a:p>
        </p:txBody>
      </p:sp>
      <p:sp>
        <p:nvSpPr>
          <p:cNvPr id="71" name="TextBox 70">
            <a:extLst>
              <a:ext uri="{FF2B5EF4-FFF2-40B4-BE49-F238E27FC236}">
                <a16:creationId xmlns:a16="http://schemas.microsoft.com/office/drawing/2014/main" id="{BB76F6C2-6FFF-4053-15F5-2C195788ADB0}"/>
              </a:ext>
            </a:extLst>
          </p:cNvPr>
          <p:cNvSpPr txBox="1"/>
          <p:nvPr/>
        </p:nvSpPr>
        <p:spPr>
          <a:xfrm>
            <a:off x="3295110" y="3306874"/>
            <a:ext cx="1467018" cy="246221"/>
          </a:xfrm>
          <a:prstGeom prst="rect">
            <a:avLst/>
          </a:prstGeom>
          <a:noFill/>
        </p:spPr>
        <p:txBody>
          <a:bodyPr wrap="square" rtlCol="0">
            <a:spAutoFit/>
          </a:bodyPr>
          <a:lstStyle/>
          <a:p>
            <a:r>
              <a:rPr lang="ru-RU" sz="1000" dirty="0"/>
              <a:t>скрытые слои</a:t>
            </a:r>
          </a:p>
        </p:txBody>
      </p:sp>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CE83F576-5065-6B20-1D94-C12514F71125}"/>
                  </a:ext>
                </a:extLst>
              </p:cNvPr>
              <p:cNvSpPr txBox="1"/>
              <p:nvPr/>
            </p:nvSpPr>
            <p:spPr>
              <a:xfrm>
                <a:off x="5626824" y="1510551"/>
                <a:ext cx="287284" cy="34445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𝑤</m:t>
                          </m:r>
                        </m:e>
                        <m:sub>
                          <m:r>
                            <a:rPr lang="en-US" b="0" i="1" smtClean="0">
                              <a:latin typeface="Cambria Math" panose="02040503050406030204" pitchFamily="18" charset="0"/>
                            </a:rPr>
                            <m:t>𝑖𝑗</m:t>
                          </m:r>
                        </m:sub>
                        <m:sup>
                          <m:r>
                            <a:rPr lang="en-US" b="0" i="1" smtClean="0">
                              <a:latin typeface="Cambria Math" panose="02040503050406030204" pitchFamily="18" charset="0"/>
                            </a:rPr>
                            <m:t>𝑛</m:t>
                          </m:r>
                        </m:sup>
                      </m:sSubSup>
                    </m:oMath>
                  </m:oMathPara>
                </a14:m>
                <a:endParaRPr lang="ru-RU" dirty="0"/>
              </a:p>
            </p:txBody>
          </p:sp>
        </mc:Choice>
        <mc:Fallback xmlns="">
          <p:sp>
            <p:nvSpPr>
              <p:cNvPr id="72" name="TextBox 71">
                <a:extLst>
                  <a:ext uri="{FF2B5EF4-FFF2-40B4-BE49-F238E27FC236}">
                    <a16:creationId xmlns:a16="http://schemas.microsoft.com/office/drawing/2014/main" id="{CE83F576-5065-6B20-1D94-C12514F71125}"/>
                  </a:ext>
                </a:extLst>
              </p:cNvPr>
              <p:cNvSpPr txBox="1">
                <a:spLocks noRot="1" noChangeAspect="1" noMove="1" noResize="1" noEditPoints="1" noAdjustHandles="1" noChangeArrowheads="1" noChangeShapeType="1" noTextEdit="1"/>
              </p:cNvSpPr>
              <p:nvPr/>
            </p:nvSpPr>
            <p:spPr>
              <a:xfrm>
                <a:off x="5626824" y="1510551"/>
                <a:ext cx="287284" cy="344453"/>
              </a:xfrm>
              <a:prstGeom prst="rect">
                <a:avLst/>
              </a:prstGeom>
              <a:blipFill>
                <a:blip r:embed="rId12"/>
                <a:stretch>
                  <a:fillRect r="-31915" b="-1786"/>
                </a:stretch>
              </a:blipFill>
            </p:spPr>
            <p:txBody>
              <a:bodyPr/>
              <a:lstStyle/>
              <a:p>
                <a:r>
                  <a:rPr lang="ru-RU">
                    <a:noFill/>
                  </a:rPr>
                  <a:t> </a:t>
                </a:r>
              </a:p>
            </p:txBody>
          </p:sp>
        </mc:Fallback>
      </mc:AlternateContent>
      <p:sp>
        <p:nvSpPr>
          <p:cNvPr id="73" name="Right Brace 72">
            <a:extLst>
              <a:ext uri="{FF2B5EF4-FFF2-40B4-BE49-F238E27FC236}">
                <a16:creationId xmlns:a16="http://schemas.microsoft.com/office/drawing/2014/main" id="{231602F3-EB29-01B7-5341-69B40511ADF3}"/>
              </a:ext>
            </a:extLst>
          </p:cNvPr>
          <p:cNvSpPr/>
          <p:nvPr/>
        </p:nvSpPr>
        <p:spPr>
          <a:xfrm rot="5400000">
            <a:off x="6170782" y="2695807"/>
            <a:ext cx="176389" cy="283848"/>
          </a:xfrm>
          <a:prstGeom prst="rightBrace">
            <a:avLst>
              <a:gd name="adj1" fmla="val 8333"/>
              <a:gd name="adj2" fmla="val 4927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ru-RU" dirty="0">
              <a:ln>
                <a:solidFill>
                  <a:schemeClr val="tx1"/>
                </a:solidFill>
              </a:ln>
            </a:endParaRPr>
          </a:p>
        </p:txBody>
      </p:sp>
      <p:sp>
        <p:nvSpPr>
          <p:cNvPr id="74" name="TextBox 73">
            <a:extLst>
              <a:ext uri="{FF2B5EF4-FFF2-40B4-BE49-F238E27FC236}">
                <a16:creationId xmlns:a16="http://schemas.microsoft.com/office/drawing/2014/main" id="{909F10CD-83B2-0CD3-529A-860E3CA8EEA1}"/>
              </a:ext>
            </a:extLst>
          </p:cNvPr>
          <p:cNvSpPr txBox="1"/>
          <p:nvPr/>
        </p:nvSpPr>
        <p:spPr>
          <a:xfrm>
            <a:off x="5758913" y="2918385"/>
            <a:ext cx="1467018" cy="246221"/>
          </a:xfrm>
          <a:prstGeom prst="rect">
            <a:avLst/>
          </a:prstGeom>
          <a:noFill/>
        </p:spPr>
        <p:txBody>
          <a:bodyPr wrap="square" rtlCol="0">
            <a:spAutoFit/>
          </a:bodyPr>
          <a:lstStyle/>
          <a:p>
            <a:r>
              <a:rPr lang="ru-RU" sz="1000" dirty="0"/>
              <a:t>выходной слой</a:t>
            </a:r>
          </a:p>
        </p:txBody>
      </p:sp>
      <p:pic>
        <p:nvPicPr>
          <p:cNvPr id="76" name="Picture 75">
            <a:extLst>
              <a:ext uri="{FF2B5EF4-FFF2-40B4-BE49-F238E27FC236}">
                <a16:creationId xmlns:a16="http://schemas.microsoft.com/office/drawing/2014/main" id="{905793A5-2865-7D33-B217-397DEEA4CFCD}"/>
              </a:ext>
            </a:extLst>
          </p:cNvPr>
          <p:cNvPicPr>
            <a:picLocks noChangeAspect="1"/>
          </p:cNvPicPr>
          <p:nvPr/>
        </p:nvPicPr>
        <p:blipFill>
          <a:blip r:embed="rId13"/>
          <a:stretch>
            <a:fillRect/>
          </a:stretch>
        </p:blipFill>
        <p:spPr>
          <a:xfrm>
            <a:off x="1471557" y="3367276"/>
            <a:ext cx="1655146" cy="731189"/>
          </a:xfrm>
          <a:prstGeom prst="rect">
            <a:avLst/>
          </a:prstGeom>
        </p:spPr>
      </p:pic>
      <p:pic>
        <p:nvPicPr>
          <p:cNvPr id="78" name="Picture 77">
            <a:extLst>
              <a:ext uri="{FF2B5EF4-FFF2-40B4-BE49-F238E27FC236}">
                <a16:creationId xmlns:a16="http://schemas.microsoft.com/office/drawing/2014/main" id="{D1BC1F45-5058-2A56-2738-A4A150B7AEEB}"/>
              </a:ext>
            </a:extLst>
          </p:cNvPr>
          <p:cNvPicPr>
            <a:picLocks noChangeAspect="1"/>
          </p:cNvPicPr>
          <p:nvPr/>
        </p:nvPicPr>
        <p:blipFill>
          <a:blip r:embed="rId14"/>
          <a:stretch>
            <a:fillRect/>
          </a:stretch>
        </p:blipFill>
        <p:spPr>
          <a:xfrm>
            <a:off x="1415354" y="4152014"/>
            <a:ext cx="1767553" cy="829738"/>
          </a:xfrm>
          <a:prstGeom prst="rect">
            <a:avLst/>
          </a:prstGeom>
        </p:spPr>
      </p:pic>
      <p:pic>
        <p:nvPicPr>
          <p:cNvPr id="80" name="Picture 79">
            <a:extLst>
              <a:ext uri="{FF2B5EF4-FFF2-40B4-BE49-F238E27FC236}">
                <a16:creationId xmlns:a16="http://schemas.microsoft.com/office/drawing/2014/main" id="{1618FCA8-BBF6-754C-C100-D901BD42CD5C}"/>
              </a:ext>
            </a:extLst>
          </p:cNvPr>
          <p:cNvPicPr>
            <a:picLocks noChangeAspect="1"/>
          </p:cNvPicPr>
          <p:nvPr/>
        </p:nvPicPr>
        <p:blipFill>
          <a:blip r:embed="rId15"/>
          <a:stretch>
            <a:fillRect/>
          </a:stretch>
        </p:blipFill>
        <p:spPr>
          <a:xfrm>
            <a:off x="4596935" y="4212123"/>
            <a:ext cx="1822479" cy="802435"/>
          </a:xfrm>
          <a:prstGeom prst="rect">
            <a:avLst/>
          </a:prstGeom>
        </p:spPr>
      </p:pic>
      <p:pic>
        <p:nvPicPr>
          <p:cNvPr id="82" name="Picture 81">
            <a:extLst>
              <a:ext uri="{FF2B5EF4-FFF2-40B4-BE49-F238E27FC236}">
                <a16:creationId xmlns:a16="http://schemas.microsoft.com/office/drawing/2014/main" id="{34EAD8D6-7E37-7C47-7AFD-B20A4C05DB5C}"/>
              </a:ext>
            </a:extLst>
          </p:cNvPr>
          <p:cNvPicPr>
            <a:picLocks noChangeAspect="1"/>
          </p:cNvPicPr>
          <p:nvPr/>
        </p:nvPicPr>
        <p:blipFill>
          <a:blip r:embed="rId16"/>
          <a:stretch>
            <a:fillRect/>
          </a:stretch>
        </p:blipFill>
        <p:spPr>
          <a:xfrm>
            <a:off x="4475384" y="3367276"/>
            <a:ext cx="1956519" cy="784738"/>
          </a:xfrm>
          <a:prstGeom prst="rect">
            <a:avLst/>
          </a:prstGeom>
        </p:spPr>
      </p:pic>
      <p:cxnSp>
        <p:nvCxnSpPr>
          <p:cNvPr id="84" name="Connector: Elbow 83">
            <a:extLst>
              <a:ext uri="{FF2B5EF4-FFF2-40B4-BE49-F238E27FC236}">
                <a16:creationId xmlns:a16="http://schemas.microsoft.com/office/drawing/2014/main" id="{CF319C12-6186-46C2-4148-E18926ADE3CF}"/>
              </a:ext>
            </a:extLst>
          </p:cNvPr>
          <p:cNvCxnSpPr>
            <a:cxnSpLocks/>
          </p:cNvCxnSpPr>
          <p:nvPr/>
        </p:nvCxnSpPr>
        <p:spPr>
          <a:xfrm rot="16200000" flipH="1">
            <a:off x="3824895" y="3721632"/>
            <a:ext cx="805454" cy="674135"/>
          </a:xfrm>
          <a:prstGeom prst="bentConnector3">
            <a:avLst>
              <a:gd name="adj1" fmla="val 99826"/>
            </a:avLst>
          </a:prstGeom>
          <a:ln>
            <a:tailEnd type="triangle"/>
          </a:ln>
        </p:spPr>
        <p:style>
          <a:lnRef idx="1">
            <a:schemeClr val="dk1"/>
          </a:lnRef>
          <a:fillRef idx="0">
            <a:schemeClr val="dk1"/>
          </a:fillRef>
          <a:effectRef idx="0">
            <a:schemeClr val="dk1"/>
          </a:effectRef>
          <a:fontRef idx="minor">
            <a:schemeClr val="tx1"/>
          </a:fontRef>
        </p:style>
      </p:cxnSp>
      <p:cxnSp>
        <p:nvCxnSpPr>
          <p:cNvPr id="90" name="Connector: Elbow 89">
            <a:extLst>
              <a:ext uri="{FF2B5EF4-FFF2-40B4-BE49-F238E27FC236}">
                <a16:creationId xmlns:a16="http://schemas.microsoft.com/office/drawing/2014/main" id="{D4263A05-5541-5D97-4BF3-FB02629FE3A9}"/>
              </a:ext>
            </a:extLst>
          </p:cNvPr>
          <p:cNvCxnSpPr>
            <a:cxnSpLocks/>
          </p:cNvCxnSpPr>
          <p:nvPr/>
        </p:nvCxnSpPr>
        <p:spPr>
          <a:xfrm>
            <a:off x="4094204" y="3549231"/>
            <a:ext cx="397667" cy="210414"/>
          </a:xfrm>
          <a:prstGeom prst="bentConnector3">
            <a:avLst>
              <a:gd name="adj1" fmla="val -1098"/>
            </a:avLst>
          </a:prstGeom>
          <a:ln>
            <a:tailEnd type="triangle"/>
          </a:ln>
        </p:spPr>
        <p:style>
          <a:lnRef idx="1">
            <a:schemeClr val="dk1"/>
          </a:lnRef>
          <a:fillRef idx="0">
            <a:schemeClr val="dk1"/>
          </a:fillRef>
          <a:effectRef idx="0">
            <a:schemeClr val="dk1"/>
          </a:effectRef>
          <a:fontRef idx="minor">
            <a:schemeClr val="tx1"/>
          </a:fontRef>
        </p:style>
      </p:cxnSp>
      <p:cxnSp>
        <p:nvCxnSpPr>
          <p:cNvPr id="93" name="Connector: Elbow 92">
            <a:extLst>
              <a:ext uri="{FF2B5EF4-FFF2-40B4-BE49-F238E27FC236}">
                <a16:creationId xmlns:a16="http://schemas.microsoft.com/office/drawing/2014/main" id="{1531DE02-F72A-C16B-7CCB-C85BED773CBB}"/>
              </a:ext>
            </a:extLst>
          </p:cNvPr>
          <p:cNvCxnSpPr>
            <a:cxnSpLocks/>
          </p:cNvCxnSpPr>
          <p:nvPr/>
        </p:nvCxnSpPr>
        <p:spPr>
          <a:xfrm flipH="1">
            <a:off x="3181491" y="3549231"/>
            <a:ext cx="397667" cy="210414"/>
          </a:xfrm>
          <a:prstGeom prst="bentConnector3">
            <a:avLst>
              <a:gd name="adj1" fmla="val -1098"/>
            </a:avLst>
          </a:prstGeom>
          <a:ln>
            <a:tailEnd type="triangle"/>
          </a:ln>
        </p:spPr>
        <p:style>
          <a:lnRef idx="1">
            <a:schemeClr val="dk1"/>
          </a:lnRef>
          <a:fillRef idx="0">
            <a:schemeClr val="dk1"/>
          </a:fillRef>
          <a:effectRef idx="0">
            <a:schemeClr val="dk1"/>
          </a:effectRef>
          <a:fontRef idx="minor">
            <a:schemeClr val="tx1"/>
          </a:fontRef>
        </p:style>
      </p:cxnSp>
      <p:cxnSp>
        <p:nvCxnSpPr>
          <p:cNvPr id="94" name="Connector: Elbow 93">
            <a:extLst>
              <a:ext uri="{FF2B5EF4-FFF2-40B4-BE49-F238E27FC236}">
                <a16:creationId xmlns:a16="http://schemas.microsoft.com/office/drawing/2014/main" id="{97653774-E1A6-B02B-D24E-BB96D8569ADB}"/>
              </a:ext>
            </a:extLst>
          </p:cNvPr>
          <p:cNvCxnSpPr>
            <a:cxnSpLocks/>
          </p:cNvCxnSpPr>
          <p:nvPr/>
        </p:nvCxnSpPr>
        <p:spPr>
          <a:xfrm rot="5400000">
            <a:off x="3043898" y="3721631"/>
            <a:ext cx="805454" cy="674135"/>
          </a:xfrm>
          <a:prstGeom prst="bentConnector3">
            <a:avLst>
              <a:gd name="adj1" fmla="val 99826"/>
            </a:avLst>
          </a:prstGeom>
          <a:ln>
            <a:tailEnd type="triangle"/>
          </a:ln>
        </p:spPr>
        <p:style>
          <a:lnRef idx="1">
            <a:schemeClr val="dk1"/>
          </a:lnRef>
          <a:fillRef idx="0">
            <a:schemeClr val="dk1"/>
          </a:fillRef>
          <a:effectRef idx="0">
            <a:schemeClr val="dk1"/>
          </a:effectRef>
          <a:fontRef idx="minor">
            <a:schemeClr val="tx1"/>
          </a:fontRef>
        </p:style>
      </p:cxnSp>
      <p:sp>
        <p:nvSpPr>
          <p:cNvPr id="96" name="TextBox 95">
            <a:extLst>
              <a:ext uri="{FF2B5EF4-FFF2-40B4-BE49-F238E27FC236}">
                <a16:creationId xmlns:a16="http://schemas.microsoft.com/office/drawing/2014/main" id="{6C2EEFD5-EB32-12BC-C3BB-279DB216FBCA}"/>
              </a:ext>
            </a:extLst>
          </p:cNvPr>
          <p:cNvSpPr txBox="1"/>
          <p:nvPr/>
        </p:nvSpPr>
        <p:spPr>
          <a:xfrm>
            <a:off x="3276004" y="4479810"/>
            <a:ext cx="1440289" cy="553998"/>
          </a:xfrm>
          <a:prstGeom prst="rect">
            <a:avLst/>
          </a:prstGeom>
          <a:noFill/>
        </p:spPr>
        <p:txBody>
          <a:bodyPr wrap="square">
            <a:spAutoFit/>
          </a:bodyPr>
          <a:lstStyle/>
          <a:p>
            <a:r>
              <a:rPr lang="en-US" sz="1000" b="0" i="0" dirty="0">
                <a:solidFill>
                  <a:srgbClr val="222222"/>
                </a:solidFill>
                <a:effectLst/>
                <a:latin typeface="Arial" panose="020B0604020202020204" pitchFamily="34" charset="0"/>
              </a:rPr>
              <a:t>Fu, </a:t>
            </a:r>
            <a:r>
              <a:rPr lang="en-US" sz="1000" b="0" i="0" dirty="0" err="1">
                <a:solidFill>
                  <a:srgbClr val="222222"/>
                </a:solidFill>
                <a:effectLst/>
                <a:latin typeface="Arial" panose="020B0604020202020204" pitchFamily="34" charset="0"/>
              </a:rPr>
              <a:t>Tingzhao</a:t>
            </a:r>
            <a:r>
              <a:rPr lang="en-US" sz="1000" b="0" i="0" dirty="0">
                <a:solidFill>
                  <a:srgbClr val="222222"/>
                </a:solidFill>
                <a:effectLst/>
                <a:latin typeface="Arial" panose="020B0604020202020204" pitchFamily="34" charset="0"/>
              </a:rPr>
              <a:t>, et al. </a:t>
            </a:r>
            <a:r>
              <a:rPr lang="en-US" sz="1000" b="0" i="1" dirty="0">
                <a:solidFill>
                  <a:srgbClr val="222222"/>
                </a:solidFill>
                <a:effectLst/>
                <a:latin typeface="Arial" panose="020B0604020202020204" pitchFamily="34" charset="0"/>
              </a:rPr>
              <a:t>Light: Science &amp; Applications</a:t>
            </a:r>
            <a:r>
              <a:rPr lang="ru-RU" sz="1000" dirty="0">
                <a:solidFill>
                  <a:srgbClr val="222222"/>
                </a:solidFill>
                <a:latin typeface="Arial" panose="020B0604020202020204" pitchFamily="34" charset="0"/>
              </a:rPr>
              <a:t> </a:t>
            </a:r>
            <a:r>
              <a:rPr lang="en-US" sz="1000" b="0" i="0" dirty="0">
                <a:solidFill>
                  <a:srgbClr val="222222"/>
                </a:solidFill>
                <a:effectLst/>
                <a:latin typeface="Arial" panose="020B0604020202020204" pitchFamily="34" charset="0"/>
              </a:rPr>
              <a:t>(2024)</a:t>
            </a:r>
            <a:endParaRPr lang="ru-RU" sz="1000" dirty="0"/>
          </a:p>
        </p:txBody>
      </p:sp>
    </p:spTree>
    <p:extLst>
      <p:ext uri="{BB962C8B-B14F-4D97-AF65-F5344CB8AC3E}">
        <p14:creationId xmlns:p14="http://schemas.microsoft.com/office/powerpoint/2010/main" val="1387673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
          <a:extLst>
            <a:ext uri="{FF2B5EF4-FFF2-40B4-BE49-F238E27FC236}">
              <a16:creationId xmlns:a16="http://schemas.microsoft.com/office/drawing/2014/main" id="{9E944B3E-F7D6-CB4E-7BA1-AD89A3A9D11C}"/>
            </a:ext>
          </a:extLst>
        </p:cNvPr>
        <p:cNvGrpSpPr/>
        <p:nvPr/>
      </p:nvGrpSpPr>
      <p:grpSpPr>
        <a:xfrm>
          <a:off x="0" y="0"/>
          <a:ext cx="0" cy="0"/>
          <a:chOff x="0" y="0"/>
          <a:chExt cx="0" cy="0"/>
        </a:xfrm>
      </p:grpSpPr>
      <p:sp>
        <p:nvSpPr>
          <p:cNvPr id="66" name="Google Shape;66;p15">
            <a:extLst>
              <a:ext uri="{FF2B5EF4-FFF2-40B4-BE49-F238E27FC236}">
                <a16:creationId xmlns:a16="http://schemas.microsoft.com/office/drawing/2014/main" id="{4D0353DD-7391-E3B2-F32E-E6C618442452}"/>
              </a:ext>
            </a:extLst>
          </p:cNvPr>
          <p:cNvSpPr txBox="1"/>
          <p:nvPr/>
        </p:nvSpPr>
        <p:spPr>
          <a:xfrm>
            <a:off x="269999" y="613300"/>
            <a:ext cx="8712636" cy="689100"/>
          </a:xfrm>
          <a:prstGeom prst="rect">
            <a:avLst/>
          </a:prstGeom>
          <a:noFill/>
          <a:ln>
            <a:noFill/>
          </a:ln>
        </p:spPr>
        <p:txBody>
          <a:bodyPr spcFirstLastPara="1" wrap="square" lIns="91425" tIns="0" rIns="91425" bIns="45700" anchor="ctr" anchorCtr="0">
            <a:noAutofit/>
          </a:bodyPr>
          <a:lstStyle/>
          <a:p>
            <a:pPr marL="0" lvl="0" indent="0" algn="l" rtl="0">
              <a:spcBef>
                <a:spcPts val="0"/>
              </a:spcBef>
              <a:spcAft>
                <a:spcPts val="0"/>
              </a:spcAft>
              <a:buNone/>
            </a:pPr>
            <a:r>
              <a:rPr lang="ru" sz="3000" dirty="0">
                <a:solidFill>
                  <a:srgbClr val="073763"/>
                </a:solidFill>
                <a:latin typeface="Inter ExtraBold"/>
                <a:ea typeface="Inter ExtraBold"/>
                <a:cs typeface="Inter ExtraBold"/>
                <a:sym typeface="Inter ExtraBold"/>
              </a:rPr>
              <a:t>Универсальное унитарное преобразование</a:t>
            </a:r>
            <a:endParaRPr sz="1900" dirty="0">
              <a:solidFill>
                <a:srgbClr val="073763"/>
              </a:solidFill>
              <a:latin typeface="Inter ExtraBold"/>
              <a:ea typeface="Inter ExtraBold"/>
              <a:cs typeface="Inter ExtraBold"/>
              <a:sym typeface="Inter ExtraBold"/>
            </a:endParaRPr>
          </a:p>
        </p:txBody>
      </p:sp>
      <p:sp>
        <p:nvSpPr>
          <p:cNvPr id="2" name="Google Shape;68;p15">
            <a:extLst>
              <a:ext uri="{FF2B5EF4-FFF2-40B4-BE49-F238E27FC236}">
                <a16:creationId xmlns:a16="http://schemas.microsoft.com/office/drawing/2014/main" id="{A40F2A52-CDA9-19AE-288B-5B076081AE7C}"/>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pic>
        <p:nvPicPr>
          <p:cNvPr id="13" name="Picture 12">
            <a:extLst>
              <a:ext uri="{FF2B5EF4-FFF2-40B4-BE49-F238E27FC236}">
                <a16:creationId xmlns:a16="http://schemas.microsoft.com/office/drawing/2014/main" id="{B8A9DB02-407F-E266-95B1-C15242FF451F}"/>
              </a:ext>
            </a:extLst>
          </p:cNvPr>
          <p:cNvPicPr>
            <a:picLocks noChangeAspect="1"/>
          </p:cNvPicPr>
          <p:nvPr/>
        </p:nvPicPr>
        <p:blipFill>
          <a:blip r:embed="rId3"/>
          <a:stretch>
            <a:fillRect/>
          </a:stretch>
        </p:blipFill>
        <p:spPr>
          <a:xfrm>
            <a:off x="2699750" y="1456485"/>
            <a:ext cx="1826589" cy="689100"/>
          </a:xfrm>
          <a:prstGeom prst="rect">
            <a:avLst/>
          </a:prstGeom>
        </p:spPr>
      </p:pic>
      <p:pic>
        <p:nvPicPr>
          <p:cNvPr id="15" name="Picture 14" descr="A black background with a black square&#10;&#10;AI-generated content may be incorrect.">
            <a:extLst>
              <a:ext uri="{FF2B5EF4-FFF2-40B4-BE49-F238E27FC236}">
                <a16:creationId xmlns:a16="http://schemas.microsoft.com/office/drawing/2014/main" id="{C909100C-E73D-3234-482D-D5D40ACD2657}"/>
              </a:ext>
            </a:extLst>
          </p:cNvPr>
          <p:cNvPicPr>
            <a:picLocks noChangeAspect="1"/>
          </p:cNvPicPr>
          <p:nvPr/>
        </p:nvPicPr>
        <p:blipFill>
          <a:blip r:embed="rId4"/>
          <a:stretch>
            <a:fillRect/>
          </a:stretch>
        </p:blipFill>
        <p:spPr>
          <a:xfrm>
            <a:off x="269999" y="1605462"/>
            <a:ext cx="2387414" cy="438768"/>
          </a:xfrm>
          <a:prstGeom prst="rect">
            <a:avLst/>
          </a:prstGeom>
        </p:spPr>
      </p:pic>
      <p:sp>
        <p:nvSpPr>
          <p:cNvPr id="16" name="TextBox 15">
            <a:extLst>
              <a:ext uri="{FF2B5EF4-FFF2-40B4-BE49-F238E27FC236}">
                <a16:creationId xmlns:a16="http://schemas.microsoft.com/office/drawing/2014/main" id="{9CFAF1AC-BF6C-46B1-DA5F-38EFC8F80C50}"/>
              </a:ext>
            </a:extLst>
          </p:cNvPr>
          <p:cNvSpPr txBox="1"/>
          <p:nvPr/>
        </p:nvSpPr>
        <p:spPr>
          <a:xfrm>
            <a:off x="401323" y="1247764"/>
            <a:ext cx="3312368" cy="307777"/>
          </a:xfrm>
          <a:prstGeom prst="rect">
            <a:avLst/>
          </a:prstGeom>
          <a:noFill/>
        </p:spPr>
        <p:txBody>
          <a:bodyPr wrap="square" rtlCol="0">
            <a:spAutoFit/>
          </a:bodyPr>
          <a:lstStyle/>
          <a:p>
            <a:r>
              <a:rPr lang="ru-RU" b="1" dirty="0"/>
              <a:t>Элементарный </a:t>
            </a:r>
            <a:r>
              <a:rPr lang="en-US" b="1" dirty="0"/>
              <a:t>building block</a:t>
            </a:r>
            <a:endParaRPr lang="ru-RU" b="1" dirty="0"/>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82BBED72-0EFF-5EB5-ED30-B9A61C13B800}"/>
                  </a:ext>
                </a:extLst>
              </p:cNvPr>
              <p:cNvSpPr txBox="1"/>
              <p:nvPr/>
            </p:nvSpPr>
            <p:spPr>
              <a:xfrm>
                <a:off x="1284636" y="1547847"/>
                <a:ext cx="358140" cy="53860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900" b="0" i="1" smtClean="0">
                          <a:latin typeface="Cambria Math" panose="02040503050406030204" pitchFamily="18" charset="0"/>
                        </a:rPr>
                        <m:t>2</m:t>
                      </m:r>
                      <m:r>
                        <m:rPr>
                          <m:sty m:val="p"/>
                        </m:rPr>
                        <a:rPr lang="en-US" sz="900" b="0" i="1" smtClean="0">
                          <a:latin typeface="Cambria Math" panose="02040503050406030204" pitchFamily="18" charset="0"/>
                        </a:rPr>
                        <m:t>φ</m:t>
                      </m:r>
                    </m:oMath>
                  </m:oMathPara>
                </a14:m>
                <a:endParaRPr lang="en-US" sz="900" b="0" dirty="0"/>
              </a:p>
              <a:p>
                <a:endParaRPr lang="ru-RU" sz="900" b="0" dirty="0"/>
              </a:p>
              <a:p>
                <a:endParaRPr lang="ru-RU" sz="1050" dirty="0"/>
              </a:p>
            </p:txBody>
          </p:sp>
        </mc:Choice>
        <mc:Fallback xmlns="">
          <p:sp>
            <p:nvSpPr>
              <p:cNvPr id="17" name="TextBox 16">
                <a:extLst>
                  <a:ext uri="{FF2B5EF4-FFF2-40B4-BE49-F238E27FC236}">
                    <a16:creationId xmlns:a16="http://schemas.microsoft.com/office/drawing/2014/main" id="{82BBED72-0EFF-5EB5-ED30-B9A61C13B800}"/>
                  </a:ext>
                </a:extLst>
              </p:cNvPr>
              <p:cNvSpPr txBox="1">
                <a:spLocks noRot="1" noChangeAspect="1" noMove="1" noResize="1" noEditPoints="1" noAdjustHandles="1" noChangeArrowheads="1" noChangeShapeType="1" noTextEdit="1"/>
              </p:cNvSpPr>
              <p:nvPr/>
            </p:nvSpPr>
            <p:spPr>
              <a:xfrm>
                <a:off x="1284636" y="1547847"/>
                <a:ext cx="358140" cy="538609"/>
              </a:xfrm>
              <a:prstGeom prst="rect">
                <a:avLst/>
              </a:prstGeom>
              <a:blipFill>
                <a:blip r:embed="rId5"/>
                <a:stretch>
                  <a:fillRect/>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13DF93BA-9B57-D488-A499-EFF5C15C0649}"/>
                  </a:ext>
                </a:extLst>
              </p:cNvPr>
              <p:cNvSpPr txBox="1"/>
              <p:nvPr/>
            </p:nvSpPr>
            <p:spPr>
              <a:xfrm>
                <a:off x="2284761" y="1555541"/>
                <a:ext cx="358140" cy="53091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m:rPr>
                          <m:sty m:val="p"/>
                        </m:rPr>
                        <a:rPr lang="el-GR" sz="900" b="0" i="1" smtClean="0">
                          <a:latin typeface="Cambria Math" panose="02040503050406030204" pitchFamily="18" charset="0"/>
                        </a:rPr>
                        <m:t>Θ</m:t>
                      </m:r>
                    </m:oMath>
                  </m:oMathPara>
                </a14:m>
                <a:endParaRPr lang="en-US" sz="900" b="0" dirty="0"/>
              </a:p>
              <a:p>
                <a:endParaRPr lang="ru-RU" sz="900" b="0" dirty="0"/>
              </a:p>
              <a:p>
                <a:endParaRPr lang="ru-RU" sz="1050" dirty="0"/>
              </a:p>
            </p:txBody>
          </p:sp>
        </mc:Choice>
        <mc:Fallback xmlns="">
          <p:sp>
            <p:nvSpPr>
              <p:cNvPr id="23" name="TextBox 22">
                <a:extLst>
                  <a:ext uri="{FF2B5EF4-FFF2-40B4-BE49-F238E27FC236}">
                    <a16:creationId xmlns:a16="http://schemas.microsoft.com/office/drawing/2014/main" id="{13DF93BA-9B57-D488-A499-EFF5C15C0649}"/>
                  </a:ext>
                </a:extLst>
              </p:cNvPr>
              <p:cNvSpPr txBox="1">
                <a:spLocks noRot="1" noChangeAspect="1" noMove="1" noResize="1" noEditPoints="1" noAdjustHandles="1" noChangeArrowheads="1" noChangeShapeType="1" noTextEdit="1"/>
              </p:cNvSpPr>
              <p:nvPr/>
            </p:nvSpPr>
            <p:spPr>
              <a:xfrm>
                <a:off x="2284761" y="1555541"/>
                <a:ext cx="358140" cy="530915"/>
              </a:xfrm>
              <a:prstGeom prst="rect">
                <a:avLst/>
              </a:prstGeom>
              <a:blipFill>
                <a:blip r:embed="rId6"/>
                <a:stretch>
                  <a:fillRect/>
                </a:stretch>
              </a:blipFill>
            </p:spPr>
            <p:txBody>
              <a:bodyPr/>
              <a:lstStyle/>
              <a:p>
                <a:r>
                  <a:rPr lang="ru-RU">
                    <a:noFill/>
                  </a:rPr>
                  <a:t> </a:t>
                </a:r>
              </a:p>
            </p:txBody>
          </p:sp>
        </mc:Fallback>
      </mc:AlternateContent>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8C47F371-DA14-25FC-CEFF-B53E380865D0}"/>
                  </a:ext>
                </a:extLst>
              </p:cNvPr>
              <p:cNvSpPr txBox="1"/>
              <p:nvPr/>
            </p:nvSpPr>
            <p:spPr>
              <a:xfrm>
                <a:off x="4672175" y="1555541"/>
                <a:ext cx="3312368" cy="576376"/>
              </a:xfrm>
              <a:prstGeom prst="rect">
                <a:avLst/>
              </a:prstGeom>
              <a:noFill/>
            </p:spPr>
            <p:txBody>
              <a:bodyPr wrap="square" rtlCol="0">
                <a:spAutoFit/>
              </a:bodyPr>
              <a:lstStyle/>
              <a:p>
                <a14:m>
                  <m:oMath xmlns:m="http://schemas.openxmlformats.org/officeDocument/2006/math">
                    <m:d>
                      <m:dPr>
                        <m:ctrlPr>
                          <a:rPr lang="en-US" i="1" smtClean="0">
                            <a:latin typeface="Cambria Math" panose="02040503050406030204" pitchFamily="18" charset="0"/>
                          </a:rPr>
                        </m:ctrlPr>
                      </m:dPr>
                      <m:e>
                        <m:f>
                          <m:fPr>
                            <m:type m:val="noBar"/>
                            <m:ctrlPr>
                              <a:rPr lang="en-US" i="1" smtClean="0">
                                <a:latin typeface="Cambria Math" panose="02040503050406030204" pitchFamily="18" charset="0"/>
                              </a:rPr>
                            </m:ctrlPr>
                          </m:fPr>
                          <m:num>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𝑘</m:t>
                                </m:r>
                              </m:e>
                              <m:sub>
                                <m:r>
                                  <a:rPr lang="en-US" b="0" i="1" smtClean="0">
                                    <a:latin typeface="Cambria Math" panose="02040503050406030204" pitchFamily="18" charset="0"/>
                                  </a:rPr>
                                  <m:t>1</m:t>
                                </m:r>
                              </m:sub>
                              <m:sup>
                                <m:r>
                                  <a:rPr lang="en-US" b="0" i="1" smtClean="0">
                                    <a:latin typeface="Cambria Math" panose="02040503050406030204" pitchFamily="18" charset="0"/>
                                  </a:rPr>
                                  <m:t>′</m:t>
                                </m:r>
                              </m:sup>
                            </m:sSubSup>
                          </m:num>
                          <m:den>
                            <m:sSubSup>
                              <m:sSubSupPr>
                                <m:ctrlPr>
                                  <a:rPr lang="en-US" b="0" i="1" smtClean="0">
                                    <a:latin typeface="Cambria Math" panose="02040503050406030204" pitchFamily="18" charset="0"/>
                                  </a:rPr>
                                </m:ctrlPr>
                              </m:sSubSupPr>
                              <m:e>
                                <m:r>
                                  <a:rPr lang="en-US" i="1" smtClean="0">
                                    <a:latin typeface="Cambria Math" panose="02040503050406030204" pitchFamily="18" charset="0"/>
                                  </a:rPr>
                                  <m:t>𝑘</m:t>
                                </m:r>
                              </m:e>
                              <m:sub>
                                <m:r>
                                  <a:rPr lang="en-US" b="0" i="1" smtClean="0">
                                    <a:latin typeface="Cambria Math" panose="02040503050406030204" pitchFamily="18" charset="0"/>
                                  </a:rPr>
                                  <m:t>2</m:t>
                                </m:r>
                              </m:sub>
                              <m:sup>
                                <m:r>
                                  <a:rPr lang="en-US" b="0" i="1" smtClean="0">
                                    <a:latin typeface="Cambria Math" panose="02040503050406030204" pitchFamily="18" charset="0"/>
                                  </a:rPr>
                                  <m:t>′</m:t>
                                </m:r>
                              </m:sup>
                            </m:sSubSup>
                          </m:den>
                        </m:f>
                      </m:e>
                    </m:d>
                    <m:r>
                      <a:rPr lang="en-US" b="0" i="1" smtClean="0">
                        <a:latin typeface="Cambria Math" panose="02040503050406030204" pitchFamily="18" charset="0"/>
                      </a:rPr>
                      <m:t>=</m:t>
                    </m:r>
                    <m:d>
                      <m:dPr>
                        <m:ctrlPr>
                          <a:rPr lang="en-US" b="0" i="1" smtClean="0">
                            <a:latin typeface="Cambria Math" panose="02040503050406030204" pitchFamily="18" charset="0"/>
                          </a:rPr>
                        </m:ctrlPr>
                      </m:dPr>
                      <m:e>
                        <m:m>
                          <m:mPr>
                            <m:mcs>
                              <m:mc>
                                <m:mcPr>
                                  <m:count m:val="2"/>
                                  <m:mcJc m:val="center"/>
                                </m:mcPr>
                              </m:mc>
                            </m:mcs>
                            <m:ctrlPr>
                              <a:rPr lang="en-US" b="0" i="1" smtClean="0">
                                <a:latin typeface="Cambria Math" panose="02040503050406030204" pitchFamily="18" charset="0"/>
                              </a:rPr>
                            </m:ctrlPr>
                          </m:mPr>
                          <m:mr>
                            <m:e>
                              <m:sSup>
                                <m:sSupPr>
                                  <m:ctrlPr>
                                    <a:rPr lang="en-US" b="0" i="1" smtClean="0">
                                      <a:latin typeface="Cambria Math" panose="02040503050406030204" pitchFamily="18" charset="0"/>
                                    </a:rPr>
                                  </m:ctrlPr>
                                </m:sSupPr>
                                <m:e>
                                  <m:r>
                                    <m:rPr>
                                      <m:brk m:alnAt="7"/>
                                    </m:rPr>
                                    <a:rPr lang="en-US" b="0" i="1" smtClean="0">
                                      <a:latin typeface="Cambria Math" panose="02040503050406030204" pitchFamily="18" charset="0"/>
                                    </a:rPr>
                                    <m:t>𝑒</m:t>
                                  </m:r>
                                </m:e>
                                <m:sup>
                                  <m:r>
                                    <m:rPr>
                                      <m:brk m:alnAt="7"/>
                                    </m:rPr>
                                    <a:rPr lang="en-US" b="0" i="1" smtClean="0">
                                      <a:latin typeface="Cambria Math" panose="02040503050406030204" pitchFamily="18" charset="0"/>
                                    </a:rPr>
                                    <m:t>𝑖</m:t>
                                  </m:r>
                                  <m:r>
                                    <a:rPr lang="en-US" b="0" i="1" smtClean="0">
                                      <a:latin typeface="Cambria Math" panose="02040503050406030204" pitchFamily="18" charset="0"/>
                                    </a:rPr>
                                    <m:t>𝜃</m:t>
                                  </m:r>
                                </m:sup>
                              </m:sSup>
                              <m:r>
                                <m:rPr>
                                  <m:sty m:val="p"/>
                                  <m:brk m:alnAt="7"/>
                                </m:rPr>
                                <a:rPr lang="en-US" b="0" i="1" smtClean="0">
                                  <a:latin typeface="Cambria Math" panose="02040503050406030204" pitchFamily="18" charset="0"/>
                                </a:rPr>
                                <m:t>s</m:t>
                              </m:r>
                              <m:r>
                                <m:rPr>
                                  <m:sty m:val="p"/>
                                </m:rPr>
                                <a:rPr lang="en-US" b="0" i="1" smtClean="0">
                                  <a:latin typeface="Cambria Math" panose="02040503050406030204" pitchFamily="18" charset="0"/>
                                </a:rPr>
                                <m:t>in</m:t>
                              </m:r>
                              <m:r>
                                <a:rPr lang="en-US" b="0" i="1" smtClean="0">
                                  <a:latin typeface="Cambria Math" panose="02040503050406030204" pitchFamily="18" charset="0"/>
                                </a:rPr>
                                <m:t>(</m:t>
                              </m:r>
                              <m:r>
                                <a:rPr lang="en-US" b="0" i="1" smtClean="0">
                                  <a:latin typeface="Cambria Math" panose="02040503050406030204" pitchFamily="18" charset="0"/>
                                </a:rPr>
                                <m:t>𝜑</m:t>
                              </m:r>
                              <m:r>
                                <a:rPr lang="en-US" b="0" i="1" smtClean="0">
                                  <a:latin typeface="Cambria Math" panose="02040503050406030204" pitchFamily="18" charset="0"/>
                                </a:rPr>
                                <m:t>)</m:t>
                              </m:r>
                            </m:e>
                            <m:e>
                              <m:sSup>
                                <m:sSupPr>
                                  <m:ctrlPr>
                                    <a:rPr lang="en-US" i="1">
                                      <a:latin typeface="Cambria Math" panose="02040503050406030204" pitchFamily="18" charset="0"/>
                                    </a:rPr>
                                  </m:ctrlPr>
                                </m:sSupPr>
                                <m:e>
                                  <m:r>
                                    <m:rPr>
                                      <m:brk m:alnAt="7"/>
                                    </m:rPr>
                                    <a:rPr lang="en-US" i="1">
                                      <a:latin typeface="Cambria Math" panose="02040503050406030204" pitchFamily="18" charset="0"/>
                                    </a:rPr>
                                    <m:t>𝑒</m:t>
                                  </m:r>
                                </m:e>
                                <m:sup>
                                  <m:r>
                                    <m:rPr>
                                      <m:brk m:alnAt="7"/>
                                    </m:rPr>
                                    <a:rPr lang="en-US" i="1">
                                      <a:latin typeface="Cambria Math" panose="02040503050406030204" pitchFamily="18" charset="0"/>
                                    </a:rPr>
                                    <m:t>𝑖</m:t>
                                  </m:r>
                                  <m:r>
                                    <a:rPr lang="en-US" i="1">
                                      <a:latin typeface="Cambria Math" panose="02040503050406030204" pitchFamily="18" charset="0"/>
                                    </a:rPr>
                                    <m:t>𝜃</m:t>
                                  </m:r>
                                </m:sup>
                              </m:sSup>
                              <m:r>
                                <m:rPr>
                                  <m:sty m:val="p"/>
                                </m:rPr>
                                <a:rPr lang="en-US" b="0" i="1" smtClean="0">
                                  <a:latin typeface="Cambria Math" panose="02040503050406030204" pitchFamily="18" charset="0"/>
                                </a:rPr>
                                <m:t>cos</m:t>
                              </m:r>
                              <m:r>
                                <a:rPr lang="en-US" i="1">
                                  <a:latin typeface="Cambria Math" panose="02040503050406030204" pitchFamily="18" charset="0"/>
                                </a:rPr>
                                <m:t>(</m:t>
                              </m:r>
                              <m:r>
                                <a:rPr lang="en-US" i="1">
                                  <a:latin typeface="Cambria Math" panose="02040503050406030204" pitchFamily="18" charset="0"/>
                                </a:rPr>
                                <m:t>𝜑</m:t>
                              </m:r>
                              <m:r>
                                <a:rPr lang="en-US" i="1">
                                  <a:latin typeface="Cambria Math" panose="02040503050406030204" pitchFamily="18" charset="0"/>
                                </a:rPr>
                                <m:t>)</m:t>
                              </m:r>
                            </m:e>
                          </m:mr>
                          <m:mr>
                            <m:e>
                              <m:r>
                                <m:rPr>
                                  <m:sty m:val="p"/>
                                </m:rPr>
                                <a:rPr lang="en-US" i="1">
                                  <a:latin typeface="Cambria Math" panose="02040503050406030204" pitchFamily="18" charset="0"/>
                                </a:rPr>
                                <m:t>cos</m:t>
                              </m:r>
                              <m:r>
                                <a:rPr lang="en-US" i="1">
                                  <a:latin typeface="Cambria Math" panose="02040503050406030204" pitchFamily="18" charset="0"/>
                                </a:rPr>
                                <m:t>(</m:t>
                              </m:r>
                              <m:r>
                                <a:rPr lang="en-US" i="1">
                                  <a:latin typeface="Cambria Math" panose="02040503050406030204" pitchFamily="18" charset="0"/>
                                </a:rPr>
                                <m:t>𝜑</m:t>
                              </m:r>
                              <m:r>
                                <a:rPr lang="en-US" b="0" i="1" smtClean="0">
                                  <a:latin typeface="Cambria Math" panose="02040503050406030204" pitchFamily="18" charset="0"/>
                                </a:rPr>
                                <m:t>)</m:t>
                              </m:r>
                            </m:e>
                            <m:e>
                              <m:r>
                                <a:rPr lang="en-US" b="0" i="1" smtClean="0">
                                  <a:latin typeface="Cambria Math" panose="02040503050406030204" pitchFamily="18" charset="0"/>
                                </a:rPr>
                                <m:t>−</m:t>
                              </m:r>
                              <m:r>
                                <m:rPr>
                                  <m:sty m:val="p"/>
                                  <m:brk m:alnAt="7"/>
                                </m:rPr>
                                <a:rPr lang="en-US" i="1">
                                  <a:latin typeface="Cambria Math" panose="02040503050406030204" pitchFamily="18" charset="0"/>
                                </a:rPr>
                                <m:t>s</m:t>
                              </m:r>
                              <m:r>
                                <m:rPr>
                                  <m:sty m:val="p"/>
                                </m:rPr>
                                <a:rPr lang="en-US" i="1">
                                  <a:latin typeface="Cambria Math" panose="02040503050406030204" pitchFamily="18" charset="0"/>
                                </a:rPr>
                                <m:t>in</m:t>
                              </m:r>
                              <m:r>
                                <a:rPr lang="en-US" i="1">
                                  <a:latin typeface="Cambria Math" panose="02040503050406030204" pitchFamily="18" charset="0"/>
                                </a:rPr>
                                <m:t>(</m:t>
                              </m:r>
                              <m:r>
                                <a:rPr lang="en-US" i="1">
                                  <a:latin typeface="Cambria Math" panose="02040503050406030204" pitchFamily="18" charset="0"/>
                                </a:rPr>
                                <m:t>𝜑</m:t>
                              </m:r>
                              <m:r>
                                <a:rPr lang="en-US" i="1">
                                  <a:latin typeface="Cambria Math" panose="02040503050406030204" pitchFamily="18" charset="0"/>
                                </a:rPr>
                                <m:t>)</m:t>
                              </m:r>
                            </m:e>
                          </m:mr>
                        </m:m>
                      </m:e>
                    </m:d>
                  </m:oMath>
                </a14:m>
                <a:r>
                  <a:rPr lang="en-US" dirty="0"/>
                  <a:t> </a:t>
                </a:r>
                <a14:m>
                  <m:oMath xmlns:m="http://schemas.openxmlformats.org/officeDocument/2006/math">
                    <m:d>
                      <m:dPr>
                        <m:ctrlPr>
                          <a:rPr lang="en-US" i="1">
                            <a:latin typeface="Cambria Math" panose="02040503050406030204" pitchFamily="18" charset="0"/>
                          </a:rPr>
                        </m:ctrlPr>
                      </m:dPr>
                      <m:e>
                        <m:f>
                          <m:fPr>
                            <m:type m:val="noBar"/>
                            <m:ctrlPr>
                              <a:rPr lang="en-US" i="1">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𝑘</m:t>
                                </m:r>
                              </m:e>
                              <m:sub>
                                <m:r>
                                  <a:rPr lang="en-US" b="0" i="1" smtClean="0">
                                    <a:latin typeface="Cambria Math" panose="02040503050406030204" pitchFamily="18" charset="0"/>
                                  </a:rPr>
                                  <m:t>1</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𝑘</m:t>
                                </m:r>
                              </m:e>
                              <m:sub>
                                <m:r>
                                  <a:rPr lang="en-US" b="0" i="1" smtClean="0">
                                    <a:latin typeface="Cambria Math" panose="02040503050406030204" pitchFamily="18" charset="0"/>
                                  </a:rPr>
                                  <m:t>2</m:t>
                                </m:r>
                              </m:sub>
                            </m:sSub>
                          </m:den>
                        </m:f>
                      </m:e>
                    </m:d>
                  </m:oMath>
                </a14:m>
                <a:endParaRPr lang="ru-RU" dirty="0"/>
              </a:p>
            </p:txBody>
          </p:sp>
        </mc:Choice>
        <mc:Fallback xmlns="">
          <p:sp>
            <p:nvSpPr>
              <p:cNvPr id="27" name="TextBox 26">
                <a:extLst>
                  <a:ext uri="{FF2B5EF4-FFF2-40B4-BE49-F238E27FC236}">
                    <a16:creationId xmlns:a16="http://schemas.microsoft.com/office/drawing/2014/main" id="{8C47F371-DA14-25FC-CEFF-B53E380865D0}"/>
                  </a:ext>
                </a:extLst>
              </p:cNvPr>
              <p:cNvSpPr txBox="1">
                <a:spLocks noRot="1" noChangeAspect="1" noMove="1" noResize="1" noEditPoints="1" noAdjustHandles="1" noChangeArrowheads="1" noChangeShapeType="1" noTextEdit="1"/>
              </p:cNvSpPr>
              <p:nvPr/>
            </p:nvSpPr>
            <p:spPr>
              <a:xfrm>
                <a:off x="4672175" y="1555541"/>
                <a:ext cx="3312368" cy="576376"/>
              </a:xfrm>
              <a:prstGeom prst="rect">
                <a:avLst/>
              </a:prstGeom>
              <a:blipFill>
                <a:blip r:embed="rId7"/>
                <a:stretch>
                  <a:fillRect b="-2105"/>
                </a:stretch>
              </a:blipFill>
            </p:spPr>
            <p:txBody>
              <a:bodyPr/>
              <a:lstStyle/>
              <a:p>
                <a:r>
                  <a:rPr lang="ru-RU">
                    <a:noFill/>
                  </a:rPr>
                  <a:t> </a:t>
                </a:r>
              </a:p>
            </p:txBody>
          </p:sp>
        </mc:Fallback>
      </mc:AlternateContent>
      <p:sp>
        <p:nvSpPr>
          <p:cNvPr id="28" name="TextBox 27">
            <a:extLst>
              <a:ext uri="{FF2B5EF4-FFF2-40B4-BE49-F238E27FC236}">
                <a16:creationId xmlns:a16="http://schemas.microsoft.com/office/drawing/2014/main" id="{CF44DFB2-0E3C-239C-D673-A95C7AB60B5D}"/>
              </a:ext>
            </a:extLst>
          </p:cNvPr>
          <p:cNvSpPr txBox="1"/>
          <p:nvPr/>
        </p:nvSpPr>
        <p:spPr>
          <a:xfrm>
            <a:off x="2613963" y="1709626"/>
            <a:ext cx="103499" cy="307777"/>
          </a:xfrm>
          <a:prstGeom prst="rect">
            <a:avLst/>
          </a:prstGeom>
          <a:noFill/>
        </p:spPr>
        <p:txBody>
          <a:bodyPr wrap="square" rtlCol="0">
            <a:spAutoFit/>
          </a:bodyPr>
          <a:lstStyle/>
          <a:p>
            <a:r>
              <a:rPr lang="en-US" dirty="0"/>
              <a:t>=</a:t>
            </a:r>
            <a:endParaRPr lang="ru-RU" dirty="0"/>
          </a:p>
        </p:txBody>
      </p:sp>
      <p:pic>
        <p:nvPicPr>
          <p:cNvPr id="75" name="Picture 74">
            <a:extLst>
              <a:ext uri="{FF2B5EF4-FFF2-40B4-BE49-F238E27FC236}">
                <a16:creationId xmlns:a16="http://schemas.microsoft.com/office/drawing/2014/main" id="{7341BE30-4E21-3FAF-739E-4FBD5F3A5292}"/>
              </a:ext>
            </a:extLst>
          </p:cNvPr>
          <p:cNvPicPr>
            <a:picLocks noChangeAspect="1"/>
          </p:cNvPicPr>
          <p:nvPr/>
        </p:nvPicPr>
        <p:blipFill>
          <a:blip r:embed="rId8"/>
          <a:stretch>
            <a:fillRect/>
          </a:stretch>
        </p:blipFill>
        <p:spPr>
          <a:xfrm>
            <a:off x="401323" y="2571750"/>
            <a:ext cx="3692279" cy="1551070"/>
          </a:xfrm>
          <a:prstGeom prst="rect">
            <a:avLst/>
          </a:prstGeom>
        </p:spPr>
      </p:pic>
      <p:pic>
        <p:nvPicPr>
          <p:cNvPr id="79" name="Picture 78">
            <a:extLst>
              <a:ext uri="{FF2B5EF4-FFF2-40B4-BE49-F238E27FC236}">
                <a16:creationId xmlns:a16="http://schemas.microsoft.com/office/drawing/2014/main" id="{7515613A-6A69-5EB3-9A5B-1025B9E5DBB6}"/>
              </a:ext>
            </a:extLst>
          </p:cNvPr>
          <p:cNvPicPr>
            <a:picLocks noChangeAspect="1"/>
          </p:cNvPicPr>
          <p:nvPr/>
        </p:nvPicPr>
        <p:blipFill>
          <a:blip r:embed="rId9"/>
          <a:stretch>
            <a:fillRect/>
          </a:stretch>
        </p:blipFill>
        <p:spPr>
          <a:xfrm>
            <a:off x="4350604" y="2528513"/>
            <a:ext cx="2722010" cy="1637543"/>
          </a:xfrm>
          <a:prstGeom prst="rect">
            <a:avLst/>
          </a:prstGeom>
        </p:spPr>
      </p:pic>
      <p:sp>
        <p:nvSpPr>
          <p:cNvPr id="81" name="TextBox 80">
            <a:extLst>
              <a:ext uri="{FF2B5EF4-FFF2-40B4-BE49-F238E27FC236}">
                <a16:creationId xmlns:a16="http://schemas.microsoft.com/office/drawing/2014/main" id="{2E1204E6-2A25-0E46-535B-8EF8782C7678}"/>
              </a:ext>
            </a:extLst>
          </p:cNvPr>
          <p:cNvSpPr txBox="1"/>
          <p:nvPr/>
        </p:nvSpPr>
        <p:spPr>
          <a:xfrm>
            <a:off x="401323" y="2295499"/>
            <a:ext cx="3312368" cy="307777"/>
          </a:xfrm>
          <a:prstGeom prst="rect">
            <a:avLst/>
          </a:prstGeom>
          <a:noFill/>
        </p:spPr>
        <p:txBody>
          <a:bodyPr wrap="square" rtlCol="0">
            <a:spAutoFit/>
          </a:bodyPr>
          <a:lstStyle/>
          <a:p>
            <a:r>
              <a:rPr lang="ru-RU" b="1" dirty="0"/>
              <a:t>Алгоритм декомпозиции</a:t>
            </a:r>
          </a:p>
        </p:txBody>
      </p:sp>
      <p:sp>
        <p:nvSpPr>
          <p:cNvPr id="85" name="TextBox 84">
            <a:extLst>
              <a:ext uri="{FF2B5EF4-FFF2-40B4-BE49-F238E27FC236}">
                <a16:creationId xmlns:a16="http://schemas.microsoft.com/office/drawing/2014/main" id="{D8E31EEB-39FC-FD24-28E7-26340CF253C6}"/>
              </a:ext>
            </a:extLst>
          </p:cNvPr>
          <p:cNvSpPr txBox="1"/>
          <p:nvPr/>
        </p:nvSpPr>
        <p:spPr>
          <a:xfrm>
            <a:off x="177831" y="4118104"/>
            <a:ext cx="4572000" cy="307777"/>
          </a:xfrm>
          <a:prstGeom prst="rect">
            <a:avLst/>
          </a:prstGeom>
          <a:noFill/>
        </p:spPr>
        <p:txBody>
          <a:bodyPr wrap="square">
            <a:spAutoFit/>
          </a:bodyPr>
          <a:lstStyle/>
          <a:p>
            <a:r>
              <a:rPr lang="en-US" b="0" i="0" dirty="0">
                <a:solidFill>
                  <a:srgbClr val="222222"/>
                </a:solidFill>
                <a:effectLst/>
                <a:latin typeface="Arial" panose="020B0604020202020204" pitchFamily="34" charset="0"/>
              </a:rPr>
              <a:t>Reck, Michael, et al</a:t>
            </a:r>
            <a:r>
              <a:rPr lang="ru-RU" dirty="0">
                <a:solidFill>
                  <a:srgbClr val="222222"/>
                </a:solidFill>
                <a:latin typeface="Arial" panose="020B0604020202020204" pitchFamily="34" charset="0"/>
              </a:rPr>
              <a:t>. </a:t>
            </a:r>
            <a:r>
              <a:rPr lang="en-US" b="0" i="1" dirty="0">
                <a:solidFill>
                  <a:srgbClr val="222222"/>
                </a:solidFill>
                <a:effectLst/>
                <a:latin typeface="Arial" panose="020B0604020202020204" pitchFamily="34" charset="0"/>
              </a:rPr>
              <a:t>Physical review letters</a:t>
            </a:r>
            <a:r>
              <a:rPr lang="en-US" b="0" i="0" dirty="0">
                <a:solidFill>
                  <a:srgbClr val="222222"/>
                </a:solidFill>
                <a:effectLst/>
                <a:latin typeface="Arial" panose="020B0604020202020204" pitchFamily="34" charset="0"/>
              </a:rPr>
              <a:t> (1994</a:t>
            </a:r>
            <a:r>
              <a:rPr lang="ru-RU" b="0" i="0" dirty="0">
                <a:solidFill>
                  <a:srgbClr val="222222"/>
                </a:solidFill>
                <a:effectLst/>
                <a:latin typeface="Arial" panose="020B0604020202020204" pitchFamily="34" charset="0"/>
              </a:rPr>
              <a:t>)</a:t>
            </a:r>
            <a:endParaRPr lang="ru-RU" dirty="0"/>
          </a:p>
        </p:txBody>
      </p:sp>
      <p:sp>
        <p:nvSpPr>
          <p:cNvPr id="87" name="TextBox 86">
            <a:extLst>
              <a:ext uri="{FF2B5EF4-FFF2-40B4-BE49-F238E27FC236}">
                <a16:creationId xmlns:a16="http://schemas.microsoft.com/office/drawing/2014/main" id="{31BAAFDE-ED62-F9F8-D9AB-8B383513C909}"/>
              </a:ext>
            </a:extLst>
          </p:cNvPr>
          <p:cNvSpPr txBox="1"/>
          <p:nvPr/>
        </p:nvSpPr>
        <p:spPr>
          <a:xfrm>
            <a:off x="4389864" y="4124463"/>
            <a:ext cx="4572000" cy="307777"/>
          </a:xfrm>
          <a:prstGeom prst="rect">
            <a:avLst/>
          </a:prstGeom>
          <a:noFill/>
        </p:spPr>
        <p:txBody>
          <a:bodyPr wrap="square">
            <a:spAutoFit/>
          </a:bodyPr>
          <a:lstStyle/>
          <a:p>
            <a:r>
              <a:rPr lang="en-US" b="0" i="0" dirty="0">
                <a:solidFill>
                  <a:srgbClr val="222222"/>
                </a:solidFill>
                <a:effectLst/>
                <a:latin typeface="Arial" panose="020B0604020202020204" pitchFamily="34" charset="0"/>
              </a:rPr>
              <a:t>Clements, William R., et al</a:t>
            </a:r>
            <a:r>
              <a:rPr lang="ru-RU" b="0" i="0" dirty="0">
                <a:solidFill>
                  <a:srgbClr val="222222"/>
                </a:solidFill>
                <a:effectLst/>
                <a:latin typeface="Arial" panose="020B0604020202020204" pitchFamily="34" charset="0"/>
              </a:rPr>
              <a:t>. </a:t>
            </a:r>
            <a:r>
              <a:rPr lang="en-US" b="0" i="1" dirty="0">
                <a:solidFill>
                  <a:srgbClr val="222222"/>
                </a:solidFill>
                <a:effectLst/>
                <a:latin typeface="Arial" panose="020B0604020202020204" pitchFamily="34" charset="0"/>
              </a:rPr>
              <a:t>Optica</a:t>
            </a:r>
            <a:r>
              <a:rPr lang="en-US" b="0" i="0" dirty="0">
                <a:solidFill>
                  <a:srgbClr val="222222"/>
                </a:solidFill>
                <a:effectLst/>
                <a:latin typeface="Arial" panose="020B0604020202020204" pitchFamily="34" charset="0"/>
              </a:rPr>
              <a:t> (2016</a:t>
            </a:r>
            <a:r>
              <a:rPr lang="ru-RU" b="0" i="0" dirty="0">
                <a:solidFill>
                  <a:srgbClr val="222222"/>
                </a:solidFill>
                <a:effectLst/>
                <a:latin typeface="Arial" panose="020B0604020202020204" pitchFamily="34" charset="0"/>
              </a:rPr>
              <a:t>)</a:t>
            </a:r>
            <a:endParaRPr lang="ru-RU" dirty="0"/>
          </a:p>
        </p:txBody>
      </p:sp>
      <mc:AlternateContent xmlns:mc="http://schemas.openxmlformats.org/markup-compatibility/2006" xmlns:a14="http://schemas.microsoft.com/office/drawing/2010/main">
        <mc:Choice Requires="a14">
          <p:sp>
            <p:nvSpPr>
              <p:cNvPr id="88" name="TextBox 87">
                <a:extLst>
                  <a:ext uri="{FF2B5EF4-FFF2-40B4-BE49-F238E27FC236}">
                    <a16:creationId xmlns:a16="http://schemas.microsoft.com/office/drawing/2014/main" id="{AFE3AA66-F58B-D87C-F16D-EFCE66CDBA20}"/>
                  </a:ext>
                </a:extLst>
              </p:cNvPr>
              <p:cNvSpPr txBox="1"/>
              <p:nvPr/>
            </p:nvSpPr>
            <p:spPr>
              <a:xfrm>
                <a:off x="401323" y="4396200"/>
                <a:ext cx="8024326" cy="627608"/>
              </a:xfrm>
              <a:prstGeom prst="rect">
                <a:avLst/>
              </a:prstGeom>
              <a:noFill/>
            </p:spPr>
            <p:txBody>
              <a:bodyPr wrap="square" rtlCol="0">
                <a:spAutoFit/>
              </a:bodyPr>
              <a:lstStyle/>
              <a:p>
                <a:pPr algn="just"/>
                <a:r>
                  <a:rPr lang="ru-RU" dirty="0">
                    <a:latin typeface="+mj-lt"/>
                  </a:rPr>
                  <a:t>Необходимое количество элементов </a:t>
                </a:r>
                <a:r>
                  <a:rPr lang="ru-RU" dirty="0" err="1">
                    <a:latin typeface="+mj-lt"/>
                  </a:rPr>
                  <a:t>светоделения</a:t>
                </a:r>
                <a:r>
                  <a:rPr lang="ru-RU" dirty="0">
                    <a:latin typeface="+mj-lt"/>
                  </a:rPr>
                  <a:t> в обеих схемах: </a:t>
                </a:r>
                <a14:m>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𝑁</m:t>
                        </m:r>
                        <m:d>
                          <m:dPr>
                            <m:ctrlPr>
                              <a:rPr lang="en-US" b="0" i="1" smtClean="0">
                                <a:latin typeface="Cambria Math" panose="02040503050406030204" pitchFamily="18" charset="0"/>
                              </a:rPr>
                            </m:ctrlPr>
                          </m:dPr>
                          <m:e>
                            <m:r>
                              <a:rPr lang="en-US" b="0" i="1" smtClean="0">
                                <a:latin typeface="Cambria Math" panose="02040503050406030204" pitchFamily="18" charset="0"/>
                              </a:rPr>
                              <m:t>𝑁</m:t>
                            </m:r>
                            <m:r>
                              <a:rPr lang="en-US" b="0" i="1" smtClean="0">
                                <a:latin typeface="Cambria Math" panose="02040503050406030204" pitchFamily="18" charset="0"/>
                              </a:rPr>
                              <m:t>−1</m:t>
                            </m:r>
                          </m:e>
                        </m:d>
                      </m:num>
                      <m:den>
                        <m:r>
                          <a:rPr lang="en-US" b="0" i="1" smtClean="0">
                            <a:latin typeface="Cambria Math" panose="02040503050406030204" pitchFamily="18" charset="0"/>
                          </a:rPr>
                          <m:t>2</m:t>
                        </m:r>
                      </m:den>
                    </m:f>
                    <m:r>
                      <a:rPr lang="en-US" b="0" i="1" smtClean="0">
                        <a:latin typeface="Cambria Math" panose="02040503050406030204" pitchFamily="18" charset="0"/>
                      </a:rPr>
                      <m:t>, </m:t>
                    </m:r>
                  </m:oMath>
                </a14:m>
                <a:r>
                  <a:rPr lang="ru-RU" dirty="0">
                    <a:latin typeface="+mj-lt"/>
                  </a:rPr>
                  <a:t>где </a:t>
                </a:r>
                <a14:m>
                  <m:oMath xmlns:m="http://schemas.openxmlformats.org/officeDocument/2006/math">
                    <m:r>
                      <a:rPr lang="en-US" b="0" i="1" smtClean="0">
                        <a:latin typeface="Cambria Math" panose="02040503050406030204" pitchFamily="18" charset="0"/>
                      </a:rPr>
                      <m:t>𝑁</m:t>
                    </m:r>
                    <m:r>
                      <a:rPr lang="en-US" b="0" i="1" smtClean="0">
                        <a:latin typeface="Cambria Math" panose="02040503050406030204" pitchFamily="18" charset="0"/>
                      </a:rPr>
                      <m:t> − </m:t>
                    </m:r>
                  </m:oMath>
                </a14:m>
                <a:r>
                  <a:rPr lang="ru-RU" dirty="0">
                    <a:latin typeface="+mj-lt"/>
                  </a:rPr>
                  <a:t>размерность рассматриваемой матрицы.</a:t>
                </a:r>
              </a:p>
            </p:txBody>
          </p:sp>
        </mc:Choice>
        <mc:Fallback xmlns="">
          <p:sp>
            <p:nvSpPr>
              <p:cNvPr id="88" name="TextBox 87">
                <a:extLst>
                  <a:ext uri="{FF2B5EF4-FFF2-40B4-BE49-F238E27FC236}">
                    <a16:creationId xmlns:a16="http://schemas.microsoft.com/office/drawing/2014/main" id="{AFE3AA66-F58B-D87C-F16D-EFCE66CDBA20}"/>
                  </a:ext>
                </a:extLst>
              </p:cNvPr>
              <p:cNvSpPr txBox="1">
                <a:spLocks noRot="1" noChangeAspect="1" noMove="1" noResize="1" noEditPoints="1" noAdjustHandles="1" noChangeArrowheads="1" noChangeShapeType="1" noTextEdit="1"/>
              </p:cNvSpPr>
              <p:nvPr/>
            </p:nvSpPr>
            <p:spPr>
              <a:xfrm>
                <a:off x="401323" y="4396200"/>
                <a:ext cx="8024326" cy="627608"/>
              </a:xfrm>
              <a:prstGeom prst="rect">
                <a:avLst/>
              </a:prstGeom>
              <a:blipFill>
                <a:blip r:embed="rId10"/>
                <a:stretch>
                  <a:fillRect l="-228" b="-9709"/>
                </a:stretch>
              </a:blipFill>
            </p:spPr>
            <p:txBody>
              <a:bodyPr/>
              <a:lstStyle/>
              <a:p>
                <a:r>
                  <a:rPr lang="ru-RU">
                    <a:noFill/>
                  </a:rPr>
                  <a:t> </a:t>
                </a:r>
              </a:p>
            </p:txBody>
          </p:sp>
        </mc:Fallback>
      </mc:AlternateContent>
      <p:sp>
        <p:nvSpPr>
          <p:cNvPr id="91" name="TextBox 90">
            <a:extLst>
              <a:ext uri="{FF2B5EF4-FFF2-40B4-BE49-F238E27FC236}">
                <a16:creationId xmlns:a16="http://schemas.microsoft.com/office/drawing/2014/main" id="{A4718F39-2170-F4A6-C170-864FA9EC42F2}"/>
              </a:ext>
            </a:extLst>
          </p:cNvPr>
          <p:cNvSpPr txBox="1"/>
          <p:nvPr/>
        </p:nvSpPr>
        <p:spPr>
          <a:xfrm>
            <a:off x="269999" y="2014780"/>
            <a:ext cx="1170513" cy="261610"/>
          </a:xfrm>
          <a:prstGeom prst="rect">
            <a:avLst/>
          </a:prstGeom>
          <a:noFill/>
        </p:spPr>
        <p:txBody>
          <a:bodyPr wrap="none" rtlCol="0">
            <a:spAutoFit/>
          </a:bodyPr>
          <a:lstStyle/>
          <a:p>
            <a:r>
              <a:rPr lang="ru-RU" sz="1100" dirty="0" err="1"/>
              <a:t>светоделитель</a:t>
            </a:r>
            <a:endParaRPr lang="ru-RU" sz="1100" dirty="0"/>
          </a:p>
        </p:txBody>
      </p:sp>
      <p:sp>
        <p:nvSpPr>
          <p:cNvPr id="92" name="TextBox 91">
            <a:extLst>
              <a:ext uri="{FF2B5EF4-FFF2-40B4-BE49-F238E27FC236}">
                <a16:creationId xmlns:a16="http://schemas.microsoft.com/office/drawing/2014/main" id="{92FDFAAD-AB17-98B6-0A54-238406ADFBF7}"/>
              </a:ext>
            </a:extLst>
          </p:cNvPr>
          <p:cNvSpPr txBox="1"/>
          <p:nvPr/>
        </p:nvSpPr>
        <p:spPr>
          <a:xfrm>
            <a:off x="1456319" y="2018853"/>
            <a:ext cx="1245854" cy="261610"/>
          </a:xfrm>
          <a:prstGeom prst="rect">
            <a:avLst/>
          </a:prstGeom>
          <a:noFill/>
        </p:spPr>
        <p:txBody>
          <a:bodyPr wrap="none" rtlCol="0">
            <a:spAutoFit/>
          </a:bodyPr>
          <a:lstStyle/>
          <a:p>
            <a:r>
              <a:rPr lang="ru-RU" sz="1100" dirty="0"/>
              <a:t>фазовращатель</a:t>
            </a:r>
          </a:p>
        </p:txBody>
      </p:sp>
      <p:cxnSp>
        <p:nvCxnSpPr>
          <p:cNvPr id="97" name="Straight Arrow Connector 96">
            <a:extLst>
              <a:ext uri="{FF2B5EF4-FFF2-40B4-BE49-F238E27FC236}">
                <a16:creationId xmlns:a16="http://schemas.microsoft.com/office/drawing/2014/main" id="{019A6D4B-BE38-3AF6-ECA0-628777091604}"/>
              </a:ext>
            </a:extLst>
          </p:cNvPr>
          <p:cNvCxnSpPr>
            <a:cxnSpLocks/>
            <a:stCxn id="91" idx="0"/>
          </p:cNvCxnSpPr>
          <p:nvPr/>
        </p:nvCxnSpPr>
        <p:spPr>
          <a:xfrm flipV="1">
            <a:off x="855256" y="1863514"/>
            <a:ext cx="77805" cy="15126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9" name="Straight Arrow Connector 98">
            <a:extLst>
              <a:ext uri="{FF2B5EF4-FFF2-40B4-BE49-F238E27FC236}">
                <a16:creationId xmlns:a16="http://schemas.microsoft.com/office/drawing/2014/main" id="{31A4EFCF-EC67-EECF-04F4-89B374E829E3}"/>
              </a:ext>
            </a:extLst>
          </p:cNvPr>
          <p:cNvCxnSpPr>
            <a:cxnSpLocks/>
            <a:stCxn id="92" idx="0"/>
          </p:cNvCxnSpPr>
          <p:nvPr/>
        </p:nvCxnSpPr>
        <p:spPr>
          <a:xfrm flipH="1" flipV="1">
            <a:off x="1562100" y="1728565"/>
            <a:ext cx="517146" cy="2902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1" name="Straight Arrow Connector 100">
            <a:extLst>
              <a:ext uri="{FF2B5EF4-FFF2-40B4-BE49-F238E27FC236}">
                <a16:creationId xmlns:a16="http://schemas.microsoft.com/office/drawing/2014/main" id="{5A7EBEC6-6450-A8CE-9E7C-F67AA516EDC2}"/>
              </a:ext>
            </a:extLst>
          </p:cNvPr>
          <p:cNvCxnSpPr>
            <a:cxnSpLocks/>
            <a:stCxn id="92" idx="0"/>
          </p:cNvCxnSpPr>
          <p:nvPr/>
        </p:nvCxnSpPr>
        <p:spPr>
          <a:xfrm flipV="1">
            <a:off x="2079246" y="1801035"/>
            <a:ext cx="384585" cy="21374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8416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
          <a:extLst>
            <a:ext uri="{FF2B5EF4-FFF2-40B4-BE49-F238E27FC236}">
              <a16:creationId xmlns:a16="http://schemas.microsoft.com/office/drawing/2014/main" id="{B3DA1DBF-42BB-A5EC-534F-1D44CB182DD0}"/>
            </a:ext>
          </a:extLst>
        </p:cNvPr>
        <p:cNvGrpSpPr/>
        <p:nvPr/>
      </p:nvGrpSpPr>
      <p:grpSpPr>
        <a:xfrm>
          <a:off x="0" y="0"/>
          <a:ext cx="0" cy="0"/>
          <a:chOff x="0" y="0"/>
          <a:chExt cx="0" cy="0"/>
        </a:xfrm>
      </p:grpSpPr>
      <p:sp>
        <p:nvSpPr>
          <p:cNvPr id="66" name="Google Shape;66;p15">
            <a:extLst>
              <a:ext uri="{FF2B5EF4-FFF2-40B4-BE49-F238E27FC236}">
                <a16:creationId xmlns:a16="http://schemas.microsoft.com/office/drawing/2014/main" id="{77850AF3-8C31-2FBB-7276-BF69F4CA5CBE}"/>
              </a:ext>
            </a:extLst>
          </p:cNvPr>
          <p:cNvSpPr txBox="1"/>
          <p:nvPr/>
        </p:nvSpPr>
        <p:spPr>
          <a:xfrm>
            <a:off x="269999" y="613300"/>
            <a:ext cx="8712636" cy="689100"/>
          </a:xfrm>
          <a:prstGeom prst="rect">
            <a:avLst/>
          </a:prstGeom>
          <a:noFill/>
          <a:ln>
            <a:noFill/>
          </a:ln>
        </p:spPr>
        <p:txBody>
          <a:bodyPr spcFirstLastPara="1" wrap="square" lIns="91425" tIns="0" rIns="91425" bIns="45700" anchor="ctr" anchorCtr="0">
            <a:noAutofit/>
          </a:bodyPr>
          <a:lstStyle/>
          <a:p>
            <a:pPr marL="0" lvl="0" indent="0" algn="l" rtl="0">
              <a:spcBef>
                <a:spcPts val="0"/>
              </a:spcBef>
              <a:spcAft>
                <a:spcPts val="0"/>
              </a:spcAft>
              <a:buNone/>
            </a:pPr>
            <a:r>
              <a:rPr lang="ru" sz="3000" dirty="0">
                <a:solidFill>
                  <a:srgbClr val="073763"/>
                </a:solidFill>
                <a:latin typeface="Inter ExtraBold"/>
                <a:ea typeface="Inter ExtraBold"/>
                <a:cs typeface="Inter ExtraBold"/>
                <a:sym typeface="Inter ExtraBold"/>
              </a:rPr>
              <a:t>Альтернативное решение</a:t>
            </a:r>
            <a:endParaRPr sz="1900" dirty="0">
              <a:solidFill>
                <a:srgbClr val="073763"/>
              </a:solidFill>
              <a:latin typeface="Inter ExtraBold"/>
              <a:ea typeface="Inter ExtraBold"/>
              <a:cs typeface="Inter ExtraBold"/>
              <a:sym typeface="Inter ExtraBold"/>
            </a:endParaRPr>
          </a:p>
        </p:txBody>
      </p:sp>
      <p:sp>
        <p:nvSpPr>
          <p:cNvPr id="2" name="Google Shape;68;p15">
            <a:extLst>
              <a:ext uri="{FF2B5EF4-FFF2-40B4-BE49-F238E27FC236}">
                <a16:creationId xmlns:a16="http://schemas.microsoft.com/office/drawing/2014/main" id="{0CD3A7B4-443A-6C55-73D4-D9F0D69FA089}"/>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
        <p:nvSpPr>
          <p:cNvPr id="16" name="TextBox 15">
            <a:extLst>
              <a:ext uri="{FF2B5EF4-FFF2-40B4-BE49-F238E27FC236}">
                <a16:creationId xmlns:a16="http://schemas.microsoft.com/office/drawing/2014/main" id="{B0F82E7D-39B7-640C-0FC1-C359232988FB}"/>
              </a:ext>
            </a:extLst>
          </p:cNvPr>
          <p:cNvSpPr txBox="1"/>
          <p:nvPr/>
        </p:nvSpPr>
        <p:spPr>
          <a:xfrm>
            <a:off x="269999" y="1143783"/>
            <a:ext cx="7057096" cy="523220"/>
          </a:xfrm>
          <a:prstGeom prst="rect">
            <a:avLst/>
          </a:prstGeom>
          <a:noFill/>
        </p:spPr>
        <p:txBody>
          <a:bodyPr wrap="square" rtlCol="0">
            <a:spAutoFit/>
          </a:bodyPr>
          <a:lstStyle/>
          <a:p>
            <a:pPr algn="just"/>
            <a:r>
              <a:rPr lang="ru-RU" dirty="0"/>
              <a:t>Использовать сложную структуру для конструирования произвольного унитарного преобразования.</a:t>
            </a:r>
          </a:p>
        </p:txBody>
      </p:sp>
      <p:pic>
        <p:nvPicPr>
          <p:cNvPr id="4" name="Picture 3" descr="A red and black rectangles&#10;&#10;AI-generated content may be incorrect.">
            <a:extLst>
              <a:ext uri="{FF2B5EF4-FFF2-40B4-BE49-F238E27FC236}">
                <a16:creationId xmlns:a16="http://schemas.microsoft.com/office/drawing/2014/main" id="{5CDB550B-7B92-6083-DC59-438F2D891653}"/>
              </a:ext>
            </a:extLst>
          </p:cNvPr>
          <p:cNvPicPr>
            <a:picLocks noChangeAspect="1"/>
          </p:cNvPicPr>
          <p:nvPr/>
        </p:nvPicPr>
        <p:blipFill>
          <a:blip r:embed="rId3"/>
          <a:stretch>
            <a:fillRect/>
          </a:stretch>
        </p:blipFill>
        <p:spPr>
          <a:xfrm>
            <a:off x="3051111" y="1769963"/>
            <a:ext cx="2401028" cy="776223"/>
          </a:xfrm>
          <a:prstGeom prst="rect">
            <a:avLst/>
          </a:prstGeom>
        </p:spPr>
      </p:pic>
      <p:sp>
        <p:nvSpPr>
          <p:cNvPr id="5" name="TextBox 4">
            <a:extLst>
              <a:ext uri="{FF2B5EF4-FFF2-40B4-BE49-F238E27FC236}">
                <a16:creationId xmlns:a16="http://schemas.microsoft.com/office/drawing/2014/main" id="{9CF4A890-AA0A-8309-A37C-EEDAAECDED1B}"/>
              </a:ext>
            </a:extLst>
          </p:cNvPr>
          <p:cNvSpPr txBox="1"/>
          <p:nvPr/>
        </p:nvSpPr>
        <p:spPr>
          <a:xfrm>
            <a:off x="2104855" y="2649146"/>
            <a:ext cx="2611120" cy="461665"/>
          </a:xfrm>
          <a:prstGeom prst="rect">
            <a:avLst/>
          </a:prstGeom>
          <a:noFill/>
        </p:spPr>
        <p:txBody>
          <a:bodyPr wrap="square" rtlCol="0">
            <a:spAutoFit/>
          </a:bodyPr>
          <a:lstStyle/>
          <a:p>
            <a:r>
              <a:rPr lang="ru-RU" sz="1200" dirty="0"/>
              <a:t>Многомодовый интерферометр (</a:t>
            </a:r>
            <a:r>
              <a:rPr lang="en-US" sz="1200" dirty="0"/>
              <a:t>MMI)</a:t>
            </a:r>
            <a:endParaRPr lang="ru-RU" sz="1200" dirty="0"/>
          </a:p>
        </p:txBody>
      </p:sp>
      <p:sp>
        <p:nvSpPr>
          <p:cNvPr id="6" name="TextBox 5">
            <a:extLst>
              <a:ext uri="{FF2B5EF4-FFF2-40B4-BE49-F238E27FC236}">
                <a16:creationId xmlns:a16="http://schemas.microsoft.com/office/drawing/2014/main" id="{C8AE256E-CB3C-5738-D6D9-0BB4FC239F44}"/>
              </a:ext>
            </a:extLst>
          </p:cNvPr>
          <p:cNvSpPr txBox="1"/>
          <p:nvPr/>
        </p:nvSpPr>
        <p:spPr>
          <a:xfrm>
            <a:off x="4715975" y="2649146"/>
            <a:ext cx="2611120" cy="276999"/>
          </a:xfrm>
          <a:prstGeom prst="rect">
            <a:avLst/>
          </a:prstGeom>
          <a:noFill/>
        </p:spPr>
        <p:txBody>
          <a:bodyPr wrap="square" rtlCol="0">
            <a:spAutoFit/>
          </a:bodyPr>
          <a:lstStyle/>
          <a:p>
            <a:r>
              <a:rPr lang="ru-RU" sz="1200" dirty="0"/>
              <a:t>Фазовращатели</a:t>
            </a:r>
          </a:p>
        </p:txBody>
      </p:sp>
      <p:cxnSp>
        <p:nvCxnSpPr>
          <p:cNvPr id="8" name="Straight Arrow Connector 7">
            <a:extLst>
              <a:ext uri="{FF2B5EF4-FFF2-40B4-BE49-F238E27FC236}">
                <a16:creationId xmlns:a16="http://schemas.microsoft.com/office/drawing/2014/main" id="{BD3C041A-3E6F-52F3-D0BB-5433B03AC806}"/>
              </a:ext>
            </a:extLst>
          </p:cNvPr>
          <p:cNvCxnSpPr>
            <a:stCxn id="5" idx="0"/>
          </p:cNvCxnSpPr>
          <p:nvPr/>
        </p:nvCxnSpPr>
        <p:spPr>
          <a:xfrm flipV="1">
            <a:off x="3410415" y="2296160"/>
            <a:ext cx="226865" cy="3529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Straight Arrow Connector 9">
            <a:extLst>
              <a:ext uri="{FF2B5EF4-FFF2-40B4-BE49-F238E27FC236}">
                <a16:creationId xmlns:a16="http://schemas.microsoft.com/office/drawing/2014/main" id="{A2D465C8-9012-D842-8949-34EB40B9EB23}"/>
              </a:ext>
            </a:extLst>
          </p:cNvPr>
          <p:cNvCxnSpPr/>
          <p:nvPr/>
        </p:nvCxnSpPr>
        <p:spPr>
          <a:xfrm flipH="1" flipV="1">
            <a:off x="4422416" y="2346960"/>
            <a:ext cx="728704" cy="3021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C5EBFBA0-EE66-98D8-F6BD-3F895ACE36F5}"/>
              </a:ext>
            </a:extLst>
          </p:cNvPr>
          <p:cNvCxnSpPr/>
          <p:nvPr/>
        </p:nvCxnSpPr>
        <p:spPr>
          <a:xfrm flipH="1" flipV="1">
            <a:off x="4422416" y="2072640"/>
            <a:ext cx="738864" cy="57650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E74037E9-29D7-DF43-69D5-E36E8D704213}"/>
              </a:ext>
            </a:extLst>
          </p:cNvPr>
          <p:cNvCxnSpPr/>
          <p:nvPr/>
        </p:nvCxnSpPr>
        <p:spPr>
          <a:xfrm flipH="1" flipV="1">
            <a:off x="4500880" y="1859280"/>
            <a:ext cx="650240" cy="78986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20" name="Picture 19" descr="A red and black rectangles&#10;&#10;AI-generated content may be incorrect.">
            <a:extLst>
              <a:ext uri="{FF2B5EF4-FFF2-40B4-BE49-F238E27FC236}">
                <a16:creationId xmlns:a16="http://schemas.microsoft.com/office/drawing/2014/main" id="{192FD88D-EB25-30AD-58D3-AB684E3C91B3}"/>
              </a:ext>
            </a:extLst>
          </p:cNvPr>
          <p:cNvPicPr>
            <a:picLocks noChangeAspect="1"/>
          </p:cNvPicPr>
          <p:nvPr/>
        </p:nvPicPr>
        <p:blipFill>
          <a:blip r:embed="rId4"/>
          <a:stretch>
            <a:fillRect/>
          </a:stretch>
        </p:blipFill>
        <p:spPr>
          <a:xfrm>
            <a:off x="870150" y="3542376"/>
            <a:ext cx="6265777" cy="1159206"/>
          </a:xfrm>
          <a:prstGeom prst="rect">
            <a:avLst/>
          </a:prstGeom>
        </p:spPr>
      </p:pic>
      <p:sp>
        <p:nvSpPr>
          <p:cNvPr id="21" name="TextBox 20">
            <a:extLst>
              <a:ext uri="{FF2B5EF4-FFF2-40B4-BE49-F238E27FC236}">
                <a16:creationId xmlns:a16="http://schemas.microsoft.com/office/drawing/2014/main" id="{A71C3CC7-9A2A-C898-2B8A-AA87105D7299}"/>
              </a:ext>
            </a:extLst>
          </p:cNvPr>
          <p:cNvSpPr txBox="1"/>
          <p:nvPr/>
        </p:nvSpPr>
        <p:spPr>
          <a:xfrm>
            <a:off x="269999" y="3036184"/>
            <a:ext cx="6865928" cy="523220"/>
          </a:xfrm>
          <a:prstGeom prst="rect">
            <a:avLst/>
          </a:prstGeom>
          <a:noFill/>
        </p:spPr>
        <p:txBody>
          <a:bodyPr wrap="square" rtlCol="0">
            <a:spAutoFit/>
          </a:bodyPr>
          <a:lstStyle/>
          <a:p>
            <a:pPr algn="just"/>
            <a:r>
              <a:rPr lang="ru-RU" dirty="0"/>
              <a:t>Тогда универсальная схема для </a:t>
            </a:r>
            <a:r>
              <a:rPr lang="ru-RU" dirty="0" err="1"/>
              <a:t>четырёхмодовой</a:t>
            </a:r>
            <a:r>
              <a:rPr lang="ru-RU" dirty="0"/>
              <a:t> структуры с использованием многоканальных </a:t>
            </a:r>
            <a:r>
              <a:rPr lang="en-US" dirty="0"/>
              <a:t>MMI</a:t>
            </a:r>
            <a:endParaRPr lang="ru-RU" dirty="0"/>
          </a:p>
        </p:txBody>
      </p:sp>
      <p:sp>
        <p:nvSpPr>
          <p:cNvPr id="22" name="TextBox 21">
            <a:extLst>
              <a:ext uri="{FF2B5EF4-FFF2-40B4-BE49-F238E27FC236}">
                <a16:creationId xmlns:a16="http://schemas.microsoft.com/office/drawing/2014/main" id="{6DED98E6-FB21-8B9B-83CE-CFAD8F69150A}"/>
              </a:ext>
            </a:extLst>
          </p:cNvPr>
          <p:cNvSpPr txBox="1"/>
          <p:nvPr/>
        </p:nvSpPr>
        <p:spPr>
          <a:xfrm>
            <a:off x="256919" y="4530200"/>
            <a:ext cx="8630161" cy="523220"/>
          </a:xfrm>
          <a:prstGeom prst="rect">
            <a:avLst/>
          </a:prstGeom>
          <a:noFill/>
        </p:spPr>
        <p:txBody>
          <a:bodyPr wrap="square" rtlCol="0">
            <a:spAutoFit/>
          </a:bodyPr>
          <a:lstStyle/>
          <a:p>
            <a:pPr algn="just"/>
            <a:r>
              <a:rPr lang="ru-RU" dirty="0"/>
              <a:t>Количество необходимых светоделительных элементов линейно пропорционально количеству входов. </a:t>
            </a:r>
          </a:p>
        </p:txBody>
      </p:sp>
    </p:spTree>
    <p:extLst>
      <p:ext uri="{BB962C8B-B14F-4D97-AF65-F5344CB8AC3E}">
        <p14:creationId xmlns:p14="http://schemas.microsoft.com/office/powerpoint/2010/main" val="1303952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
          <a:extLst>
            <a:ext uri="{FF2B5EF4-FFF2-40B4-BE49-F238E27FC236}">
              <a16:creationId xmlns:a16="http://schemas.microsoft.com/office/drawing/2014/main" id="{CACA4B16-79EE-DA8F-596C-0509FB7A4501}"/>
            </a:ext>
          </a:extLst>
        </p:cNvPr>
        <p:cNvGrpSpPr/>
        <p:nvPr/>
      </p:nvGrpSpPr>
      <p:grpSpPr>
        <a:xfrm>
          <a:off x="0" y="0"/>
          <a:ext cx="0" cy="0"/>
          <a:chOff x="0" y="0"/>
          <a:chExt cx="0" cy="0"/>
        </a:xfrm>
      </p:grpSpPr>
      <p:sp>
        <p:nvSpPr>
          <p:cNvPr id="66" name="Google Shape;66;p15">
            <a:extLst>
              <a:ext uri="{FF2B5EF4-FFF2-40B4-BE49-F238E27FC236}">
                <a16:creationId xmlns:a16="http://schemas.microsoft.com/office/drawing/2014/main" id="{D99CCD5B-F60D-3945-DE9E-230FAA781139}"/>
              </a:ext>
            </a:extLst>
          </p:cNvPr>
          <p:cNvSpPr txBox="1"/>
          <p:nvPr/>
        </p:nvSpPr>
        <p:spPr>
          <a:xfrm>
            <a:off x="269999" y="613300"/>
            <a:ext cx="8712636" cy="689100"/>
          </a:xfrm>
          <a:prstGeom prst="rect">
            <a:avLst/>
          </a:prstGeom>
          <a:noFill/>
          <a:ln>
            <a:noFill/>
          </a:ln>
        </p:spPr>
        <p:txBody>
          <a:bodyPr spcFirstLastPara="1" wrap="square" lIns="91425" tIns="0" rIns="91425" bIns="45700" anchor="ctr" anchorCtr="0">
            <a:noAutofit/>
          </a:bodyPr>
          <a:lstStyle/>
          <a:p>
            <a:pPr marL="0" lvl="0" indent="0" algn="l" rtl="0">
              <a:spcBef>
                <a:spcPts val="0"/>
              </a:spcBef>
              <a:spcAft>
                <a:spcPts val="0"/>
              </a:spcAft>
              <a:buNone/>
            </a:pPr>
            <a:r>
              <a:rPr lang="ru" sz="3000" dirty="0">
                <a:solidFill>
                  <a:srgbClr val="073763"/>
                </a:solidFill>
                <a:latin typeface="Inter ExtraBold"/>
                <a:ea typeface="Inter ExtraBold"/>
                <a:cs typeface="Inter ExtraBold"/>
                <a:sym typeface="Inter ExtraBold"/>
              </a:rPr>
              <a:t>Цель работы</a:t>
            </a:r>
            <a:endParaRPr sz="1900" dirty="0">
              <a:solidFill>
                <a:srgbClr val="073763"/>
              </a:solidFill>
              <a:latin typeface="Inter ExtraBold"/>
              <a:ea typeface="Inter ExtraBold"/>
              <a:cs typeface="Inter ExtraBold"/>
              <a:sym typeface="Inter ExtraBold"/>
            </a:endParaRPr>
          </a:p>
        </p:txBody>
      </p:sp>
      <p:sp>
        <p:nvSpPr>
          <p:cNvPr id="2" name="Google Shape;68;p15">
            <a:extLst>
              <a:ext uri="{FF2B5EF4-FFF2-40B4-BE49-F238E27FC236}">
                <a16:creationId xmlns:a16="http://schemas.microsoft.com/office/drawing/2014/main" id="{2E4A0ACA-21B6-F581-623E-0C7714001D9C}"/>
              </a:ext>
            </a:extLst>
          </p:cNvPr>
          <p:cNvSpPr txBox="1"/>
          <p:nvPr/>
        </p:nvSpPr>
        <p:spPr>
          <a:xfrm>
            <a:off x="144966" y="104079"/>
            <a:ext cx="6530898" cy="24273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ru-RU" sz="1100" dirty="0">
                <a:solidFill>
                  <a:schemeClr val="lt1"/>
                </a:solidFill>
                <a:latin typeface="Inter SemiBold"/>
                <a:ea typeface="Inter SemiBold"/>
                <a:cs typeface="Inter SemiBold"/>
                <a:sym typeface="Inter SemiBold"/>
              </a:rPr>
              <a:t>Разработка алгоритма управления интегральной оптической структурой на основе многомодовых интерферометров методами машинного обучения</a:t>
            </a:r>
          </a:p>
        </p:txBody>
      </p:sp>
      <p:sp>
        <p:nvSpPr>
          <p:cNvPr id="16" name="TextBox 15">
            <a:extLst>
              <a:ext uri="{FF2B5EF4-FFF2-40B4-BE49-F238E27FC236}">
                <a16:creationId xmlns:a16="http://schemas.microsoft.com/office/drawing/2014/main" id="{13AE3DE9-C44D-181E-BA77-E2F455A368C2}"/>
              </a:ext>
            </a:extLst>
          </p:cNvPr>
          <p:cNvSpPr txBox="1"/>
          <p:nvPr/>
        </p:nvSpPr>
        <p:spPr>
          <a:xfrm>
            <a:off x="269999" y="1273190"/>
            <a:ext cx="7045201" cy="1323439"/>
          </a:xfrm>
          <a:prstGeom prst="rect">
            <a:avLst/>
          </a:prstGeom>
          <a:noFill/>
        </p:spPr>
        <p:txBody>
          <a:bodyPr wrap="square" rtlCol="0">
            <a:spAutoFit/>
          </a:bodyPr>
          <a:lstStyle/>
          <a:p>
            <a:pPr algn="just"/>
            <a:r>
              <a:rPr lang="ru-RU" sz="1600" dirty="0"/>
              <a:t>Экспериментально охарактеризовать и </a:t>
            </a:r>
            <a:r>
              <a:rPr lang="ru-RU" sz="1600" dirty="0" err="1"/>
              <a:t>параметризовать</a:t>
            </a:r>
            <a:r>
              <a:rPr lang="ru-RU" sz="1600" dirty="0"/>
              <a:t>, используя оптимизационные алгоритмы </a:t>
            </a:r>
            <a:r>
              <a:rPr lang="en-US" sz="1600" dirty="0"/>
              <a:t>ML, </a:t>
            </a:r>
            <a:r>
              <a:rPr lang="ru-RU" sz="1600" dirty="0"/>
              <a:t>четырёхпортовую структуру с линейными элементами в виде четырёхпортовых многомодовых интерферометров и фазовращателей для возможности реализации универсального унитарного преобразования. </a:t>
            </a:r>
          </a:p>
        </p:txBody>
      </p:sp>
      <p:pic>
        <p:nvPicPr>
          <p:cNvPr id="4" name="Picture 3" descr="A red and black rectangles&#10;&#10;AI-generated content may be incorrect.">
            <a:extLst>
              <a:ext uri="{FF2B5EF4-FFF2-40B4-BE49-F238E27FC236}">
                <a16:creationId xmlns:a16="http://schemas.microsoft.com/office/drawing/2014/main" id="{86D0239C-C69C-45A7-0D47-1F7EFFD6E78D}"/>
              </a:ext>
            </a:extLst>
          </p:cNvPr>
          <p:cNvPicPr>
            <a:picLocks noChangeAspect="1"/>
          </p:cNvPicPr>
          <p:nvPr/>
        </p:nvPicPr>
        <p:blipFill>
          <a:blip r:embed="rId4"/>
          <a:stretch>
            <a:fillRect/>
          </a:stretch>
        </p:blipFill>
        <p:spPr>
          <a:xfrm>
            <a:off x="4406829" y="2571750"/>
            <a:ext cx="3061770" cy="566446"/>
          </a:xfrm>
          <a:prstGeom prst="rect">
            <a:avLst/>
          </a:prstGeom>
        </p:spPr>
      </p:pic>
      <p:sp>
        <p:nvSpPr>
          <p:cNvPr id="5" name="TextBox 4">
            <a:extLst>
              <a:ext uri="{FF2B5EF4-FFF2-40B4-BE49-F238E27FC236}">
                <a16:creationId xmlns:a16="http://schemas.microsoft.com/office/drawing/2014/main" id="{784D9136-97D7-77CA-DD71-5EE5F2B64981}"/>
              </a:ext>
            </a:extLst>
          </p:cNvPr>
          <p:cNvSpPr txBox="1"/>
          <p:nvPr/>
        </p:nvSpPr>
        <p:spPr>
          <a:xfrm>
            <a:off x="269999" y="2835176"/>
            <a:ext cx="7471921" cy="2308324"/>
          </a:xfrm>
          <a:prstGeom prst="rect">
            <a:avLst/>
          </a:prstGeom>
          <a:noFill/>
        </p:spPr>
        <p:txBody>
          <a:bodyPr wrap="square" rtlCol="0">
            <a:spAutoFit/>
          </a:bodyPr>
          <a:lstStyle/>
          <a:p>
            <a:pPr algn="just"/>
            <a:r>
              <a:rPr lang="ru-RU" sz="1600" b="1" dirty="0"/>
              <a:t>Задачи</a:t>
            </a:r>
            <a:r>
              <a:rPr lang="ru-RU" sz="1600" dirty="0"/>
              <a:t>:</a:t>
            </a:r>
          </a:p>
          <a:p>
            <a:pPr marL="285750" indent="-285750" algn="just">
              <a:buFont typeface="Arial" panose="020B0604020202020204" pitchFamily="34" charset="0"/>
              <a:buChar char="•"/>
            </a:pPr>
            <a:r>
              <a:rPr lang="ru-RU" sz="1600" dirty="0"/>
              <a:t>Параметризация единичной оптической структуры с учетом кросс-толка элементов с использованием данных эксперимента</a:t>
            </a:r>
          </a:p>
          <a:p>
            <a:pPr marL="285750" indent="-285750" algn="just">
              <a:buFont typeface="Arial" panose="020B0604020202020204" pitchFamily="34" charset="0"/>
              <a:buChar char="•"/>
            </a:pPr>
            <a:r>
              <a:rPr lang="ru-RU" sz="1600" dirty="0"/>
              <a:t>Проведение экспериментальной </a:t>
            </a:r>
            <a:r>
              <a:rPr lang="ru-RU" sz="1600" dirty="0" err="1"/>
              <a:t>характеризации</a:t>
            </a:r>
            <a:r>
              <a:rPr lang="ru-RU" sz="1600" dirty="0"/>
              <a:t> интегрально-оптической структуры на основе нитрида кремния</a:t>
            </a:r>
          </a:p>
          <a:p>
            <a:pPr marL="285750" indent="-285750" algn="just">
              <a:buFont typeface="Arial" panose="020B0604020202020204" pitchFamily="34" charset="0"/>
              <a:buChar char="•"/>
            </a:pPr>
            <a:r>
              <a:rPr lang="ru-RU" sz="1600" dirty="0"/>
              <a:t>Выполнение </a:t>
            </a:r>
            <a:r>
              <a:rPr lang="en-US" sz="1600" dirty="0"/>
              <a:t>ML-</a:t>
            </a:r>
            <a:r>
              <a:rPr lang="ru-RU" sz="1600" dirty="0"/>
              <a:t>оптимизации параметров системы для настройки оптической системы</a:t>
            </a:r>
          </a:p>
          <a:p>
            <a:pPr marL="285750" indent="-285750" algn="just">
              <a:buFont typeface="Arial" panose="020B0604020202020204" pitchFamily="34" charset="0"/>
              <a:buChar char="•"/>
            </a:pPr>
            <a:r>
              <a:rPr lang="ru-RU" sz="1600" dirty="0"/>
              <a:t>Экспериментальная валидация полученной параметризации по метрике </a:t>
            </a:r>
            <a:r>
              <a:rPr lang="ru-RU" sz="1600" dirty="0" err="1"/>
              <a:t>фиделити</a:t>
            </a:r>
            <a:endParaRPr lang="ru-RU" sz="1600" dirty="0"/>
          </a:p>
        </p:txBody>
      </p:sp>
    </p:spTree>
    <p:extLst>
      <p:ext uri="{BB962C8B-B14F-4D97-AF65-F5344CB8AC3E}">
        <p14:creationId xmlns:p14="http://schemas.microsoft.com/office/powerpoint/2010/main" val="314289938"/>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912</TotalTime>
  <Words>1641</Words>
  <Application>Microsoft Office PowerPoint</Application>
  <PresentationFormat>On-screen Show (16:9)</PresentationFormat>
  <Paragraphs>170</Paragraphs>
  <Slides>20</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Inter</vt:lpstr>
      <vt:lpstr>Inter ExtraBold</vt:lpstr>
      <vt:lpstr>Inter SemiBold</vt:lpstr>
      <vt:lpstr>Cambria Math</vt:lpstr>
      <vt:lpstr>Montserrat ExtraBold</vt:lpstr>
      <vt:lpstr>Montserrat</vt:lpstr>
      <vt:lpstr>Simple Light</vt:lpstr>
      <vt:lpstr>PowerPoint Presentation</vt:lpstr>
      <vt:lpstr>PowerPoint Presentation</vt:lpstr>
      <vt:lpstr>Введение</vt:lpstr>
      <vt:lpstr>PowerPoint Presentation</vt:lpstr>
      <vt:lpstr>PowerPoint Presentation</vt:lpstr>
      <vt:lpstr>PowerPoint Presentation</vt:lpstr>
      <vt:lpstr>PowerPoint Presentation</vt:lpstr>
      <vt:lpstr>PowerPoint Presentation</vt:lpstr>
      <vt:lpstr>PowerPoint Presentation</vt:lpstr>
      <vt:lpstr>Параметризация одного элемента</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Nika Bel</dc:creator>
  <cp:lastModifiedBy>Nika Bel</cp:lastModifiedBy>
  <cp:revision>14</cp:revision>
  <dcterms:modified xsi:type="dcterms:W3CDTF">2025-10-15T12:12:43Z</dcterms:modified>
</cp:coreProperties>
</file>